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1" r:id="rId3"/>
    <p:sldId id="315" r:id="rId4"/>
    <p:sldId id="302" r:id="rId5"/>
    <p:sldId id="316" r:id="rId6"/>
    <p:sldId id="317" r:id="rId7"/>
    <p:sldId id="303" r:id="rId8"/>
    <p:sldId id="304" r:id="rId9"/>
    <p:sldId id="314" r:id="rId10"/>
    <p:sldId id="305" r:id="rId11"/>
    <p:sldId id="306" r:id="rId12"/>
    <p:sldId id="307" r:id="rId13"/>
    <p:sldId id="312" r:id="rId14"/>
    <p:sldId id="310" r:id="rId15"/>
    <p:sldId id="318" r:id="rId16"/>
    <p:sldId id="320" r:id="rId17"/>
    <p:sldId id="260" r:id="rId18"/>
  </p:sldIdLst>
  <p:sldSz cx="9144000" cy="6858000" type="screen4x3"/>
  <p:notesSz cx="6805613" cy="99393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9" autoAdjust="0"/>
    <p:restoredTop sz="93031" autoAdjust="0"/>
  </p:normalViewPr>
  <p:slideViewPr>
    <p:cSldViewPr>
      <p:cViewPr varScale="1">
        <p:scale>
          <a:sx n="81" d="100"/>
          <a:sy n="81" d="100"/>
        </p:scale>
        <p:origin x="152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64DE3FF0-4619-4BE7-98FA-1D900A1815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444"/>
          </a:xfrm>
          <a:prstGeom prst="rect">
            <a:avLst/>
          </a:prstGeom>
        </p:spPr>
        <p:txBody>
          <a:bodyPr vert="horz" lIns="91408" tIns="45704" rIns="91408" bIns="45704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9DCE3F1-8FF0-425C-81DE-B59E3DFA54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183" y="0"/>
            <a:ext cx="2949841" cy="497444"/>
          </a:xfrm>
          <a:prstGeom prst="rect">
            <a:avLst/>
          </a:prstGeom>
        </p:spPr>
        <p:txBody>
          <a:bodyPr vert="horz" lIns="91408" tIns="45704" rIns="91408" bIns="45704" rtlCol="0"/>
          <a:lstStyle>
            <a:lvl1pPr algn="r">
              <a:defRPr sz="1200"/>
            </a:lvl1pPr>
          </a:lstStyle>
          <a:p>
            <a:pPr>
              <a:defRPr/>
            </a:pPr>
            <a:fld id="{2C845E26-AB78-479C-8050-2A094B232BD6}" type="datetimeFigureOut">
              <a:rPr lang="zh-TW" altLang="en-US"/>
              <a:pPr>
                <a:defRPr/>
              </a:pPr>
              <a:t>2020/7/28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8D230A2-2EA0-4454-B95D-22CFC17BD8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1895"/>
            <a:ext cx="2949841" cy="497443"/>
          </a:xfrm>
          <a:prstGeom prst="rect">
            <a:avLst/>
          </a:prstGeom>
        </p:spPr>
        <p:txBody>
          <a:bodyPr vert="horz" lIns="91408" tIns="45704" rIns="91408" bIns="4570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3A20B7E-C111-4EB0-B50A-2C8555F82A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183" y="9441895"/>
            <a:ext cx="2949841" cy="497443"/>
          </a:xfrm>
          <a:prstGeom prst="rect">
            <a:avLst/>
          </a:prstGeom>
        </p:spPr>
        <p:txBody>
          <a:bodyPr vert="horz" lIns="91408" tIns="45704" rIns="91408" bIns="45704" rtlCol="0" anchor="b"/>
          <a:lstStyle>
            <a:lvl1pPr algn="r">
              <a:defRPr sz="1200"/>
            </a:lvl1pPr>
          </a:lstStyle>
          <a:p>
            <a:pPr>
              <a:defRPr/>
            </a:pPr>
            <a:fld id="{EE5A6E21-E71F-4EAD-973A-2F4442736FA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4D1384AA-D2CE-4EE6-902A-D510EAF23B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5854"/>
          </a:xfrm>
          <a:prstGeom prst="rect">
            <a:avLst/>
          </a:prstGeom>
        </p:spPr>
        <p:txBody>
          <a:bodyPr vert="horz" lIns="91408" tIns="45704" rIns="91408" bIns="45704" rtlCol="0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B4669C3-FAA4-4BED-A6ED-E20EA96BC2B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5854"/>
          </a:xfrm>
          <a:prstGeom prst="rect">
            <a:avLst/>
          </a:prstGeom>
        </p:spPr>
        <p:txBody>
          <a:bodyPr vert="horz" lIns="91408" tIns="45704" rIns="91408" bIns="45704" rtlCol="0"/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9E54F60B-642B-4A91-BB3D-E38CF0B76650}" type="datetimeFigureOut">
              <a:rPr lang="zh-TW" altLang="en-US"/>
              <a:pPr>
                <a:defRPr/>
              </a:pPr>
              <a:t>2020/7/28</a:t>
            </a:fld>
            <a:endParaRPr lang="zh-TW" altLang="en-US"/>
          </a:p>
        </p:txBody>
      </p:sp>
      <p:sp>
        <p:nvSpPr>
          <p:cNvPr id="4" name="投影片圖像版面配置區 3">
            <a:extLst>
              <a:ext uri="{FF2B5EF4-FFF2-40B4-BE49-F238E27FC236}">
                <a16:creationId xmlns:a16="http://schemas.microsoft.com/office/drawing/2014/main" id="{1FAF75E9-34EE-4F7E-AE0B-D6F43F7960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8" tIns="45704" rIns="91408" bIns="45704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E4CBB684-BFBD-4D54-B550-56A848DA0B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834" y="4720153"/>
            <a:ext cx="5441947" cy="4472225"/>
          </a:xfrm>
          <a:prstGeom prst="rect">
            <a:avLst/>
          </a:prstGeom>
        </p:spPr>
        <p:txBody>
          <a:bodyPr vert="horz" lIns="91408" tIns="45704" rIns="91408" bIns="45704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98D2CC7-D26B-4DD9-84C8-ACA33A6BD1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1895"/>
            <a:ext cx="2949841" cy="495854"/>
          </a:xfrm>
          <a:prstGeom prst="rect">
            <a:avLst/>
          </a:prstGeom>
        </p:spPr>
        <p:txBody>
          <a:bodyPr vert="horz" lIns="91408" tIns="45704" rIns="91408" bIns="45704" rtlCol="0" anchor="b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16BB5DD-5BFB-4F47-84BB-86D5E189B0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4183" y="9441895"/>
            <a:ext cx="2949841" cy="495854"/>
          </a:xfrm>
          <a:prstGeom prst="rect">
            <a:avLst/>
          </a:prstGeom>
        </p:spPr>
        <p:txBody>
          <a:bodyPr vert="horz" wrap="square" lIns="91408" tIns="45704" rIns="91408" bIns="4570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6C8CA26-A708-4A7C-858E-B2C8CF404E6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81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0589" indent="-282886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1079" indent="-22567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97193" indent="-22567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4896" indent="-22567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2599" indent="-22567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0302" indent="-22567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8005" indent="-22567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5708" indent="-22567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9FFFCFC-B8BC-4EB3-872E-C42D9259A413}" type="slidenum">
              <a:rPr lang="zh-TW" altLang="en-US" smtClean="0"/>
              <a:pPr/>
              <a:t>0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38BCD-BAF0-4F2F-8ED1-BF002154F02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580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8CA26-A708-4A7C-858E-B2C8CF404E6F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1472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38BCD-BAF0-4F2F-8ED1-BF002154F02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847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8CA26-A708-4A7C-858E-B2C8CF404E6F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99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04800"/>
            <a:ext cx="33162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49275"/>
            <a:ext cx="223996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6307138"/>
            <a:ext cx="80279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8" name="日期版面配置區 3">
            <a:extLst>
              <a:ext uri="{FF2B5EF4-FFF2-40B4-BE49-F238E27FC236}">
                <a16:creationId xmlns:a16="http://schemas.microsoft.com/office/drawing/2014/main" id="{2FDD565F-D689-429B-BC0A-B9400AC9D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FC7C2-A031-4061-845E-220FFC4EC798}" type="datetime1">
              <a:rPr lang="zh-TW" altLang="en-US" smtClean="0"/>
              <a:t>2020/7/28</a:t>
            </a:fld>
            <a:endParaRPr lang="zh-TW" altLang="en-US"/>
          </a:p>
        </p:txBody>
      </p:sp>
      <p:sp>
        <p:nvSpPr>
          <p:cNvPr id="9" name="頁尾版面配置區 4">
            <a:extLst>
              <a:ext uri="{FF2B5EF4-FFF2-40B4-BE49-F238E27FC236}">
                <a16:creationId xmlns:a16="http://schemas.microsoft.com/office/drawing/2014/main" id="{80D01874-7D6D-4EDC-ACFB-C857E4B34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5">
            <a:extLst>
              <a:ext uri="{FF2B5EF4-FFF2-40B4-BE49-F238E27FC236}">
                <a16:creationId xmlns:a16="http://schemas.microsoft.com/office/drawing/2014/main" id="{EC89D072-77F3-4C3B-81D4-8E8229EAB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441F6-1DF4-4B2E-A9CB-53208E8EE80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60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D6C6684-5D6B-4F82-A003-4901795D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274B9-A5C6-4A32-AA87-AD237E5F1B8A}" type="datetime1">
              <a:rPr lang="zh-TW" altLang="en-US" smtClean="0"/>
              <a:t>2020/7/28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43A4B79-82C7-4B30-BC40-5F7356608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8E97702-02F2-4A13-A569-9581313A9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CAF49-9AE4-4460-B68E-7FE71C42F1F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2164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D6C6684-5D6B-4F82-A003-4901795D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34A79-8E04-447D-A6F8-4CF03A6CC8CE}" type="datetime1">
              <a:rPr lang="zh-TW" altLang="en-US" smtClean="0"/>
              <a:t>2020/7/28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43A4B79-82C7-4B30-BC40-5F7356608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8E97702-02F2-4A13-A569-9581313A9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EE7A7-1AB1-4D3B-A032-AB81605AE4C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5480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內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D416204-58DA-4DD1-BC80-090DCF720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C2575-C55B-49B6-B05C-EF170998CB26}" type="datetime1">
              <a:rPr lang="zh-TW" altLang="en-US" smtClean="0"/>
              <a:t>2020/7/28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F48401F-6751-425B-A9FC-C5D0DF3D3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DCDD5B5-1775-4046-99B4-55A62C22F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73C56-5251-436B-879B-E5EBD28DD3B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455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底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6335713"/>
            <a:ext cx="83661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2564904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6704FA2-ED2F-4F14-8686-B9795C2A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AA6AE-E2E6-4228-8E8F-50C9E9BC8B32}" type="datetime1">
              <a:rPr lang="zh-TW" altLang="en-US" smtClean="0"/>
              <a:t>2020/7/28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DEB05B2-7F53-4F04-8DBF-D9CF92BBB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4C88AB3-E04A-4F8E-9E3E-500A2E610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3A24E-F14F-43E6-B19E-AE8DAF39883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138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BD6C6684-5D6B-4F82-A003-4901795D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098A2-FFA0-44CC-A3E2-F60E972C341E}" type="datetime1">
              <a:rPr lang="zh-TW" altLang="en-US" smtClean="0"/>
              <a:t>2020/7/28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043A4B79-82C7-4B30-BC40-5F7356608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98E97702-02F2-4A13-A569-9581313A9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EE058-1EB7-4625-BCD6-089717D5A2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240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>
            <a:extLst>
              <a:ext uri="{FF2B5EF4-FFF2-40B4-BE49-F238E27FC236}">
                <a16:creationId xmlns:a16="http://schemas.microsoft.com/office/drawing/2014/main" id="{BD6C6684-5D6B-4F82-A003-4901795D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D0A8-BCBF-4FFE-9681-961BD88AD4CB}" type="datetime1">
              <a:rPr lang="zh-TW" altLang="en-US" smtClean="0"/>
              <a:t>2020/7/28</a:t>
            </a:fld>
            <a:endParaRPr lang="zh-TW" altLang="en-US"/>
          </a:p>
        </p:txBody>
      </p:sp>
      <p:sp>
        <p:nvSpPr>
          <p:cNvPr id="8" name="頁尾版面配置區 4">
            <a:extLst>
              <a:ext uri="{FF2B5EF4-FFF2-40B4-BE49-F238E27FC236}">
                <a16:creationId xmlns:a16="http://schemas.microsoft.com/office/drawing/2014/main" id="{043A4B79-82C7-4B30-BC40-5F7356608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98E97702-02F2-4A13-A569-9581313A9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5A7FB-DFD9-430F-BB7E-F6AEBFAAF9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4573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>
            <a:extLst>
              <a:ext uri="{FF2B5EF4-FFF2-40B4-BE49-F238E27FC236}">
                <a16:creationId xmlns:a16="http://schemas.microsoft.com/office/drawing/2014/main" id="{BD6C6684-5D6B-4F82-A003-4901795D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CA955-E285-4747-95EF-FED049F4309F}" type="datetime1">
              <a:rPr lang="zh-TW" altLang="en-US" smtClean="0"/>
              <a:t>2020/7/28</a:t>
            </a:fld>
            <a:endParaRPr lang="zh-TW" altLang="en-US"/>
          </a:p>
        </p:txBody>
      </p:sp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id="{043A4B79-82C7-4B30-BC40-5F7356608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98E97702-02F2-4A13-A569-9581313A9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52581-4A2C-4602-AC59-E915285F608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7988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>
              <a:ext uri="{FF2B5EF4-FFF2-40B4-BE49-F238E27FC236}">
                <a16:creationId xmlns:a16="http://schemas.microsoft.com/office/drawing/2014/main" id="{BD6C6684-5D6B-4F82-A003-4901795D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006E7-12C9-46AD-A981-7EE2875B3E3F}" type="datetime1">
              <a:rPr lang="zh-TW" altLang="en-US" smtClean="0"/>
              <a:t>2020/7/28</a:t>
            </a:fld>
            <a:endParaRPr lang="zh-TW" altLang="en-US"/>
          </a:p>
        </p:txBody>
      </p:sp>
      <p:sp>
        <p:nvSpPr>
          <p:cNvPr id="3" name="頁尾版面配置區 4">
            <a:extLst>
              <a:ext uri="{FF2B5EF4-FFF2-40B4-BE49-F238E27FC236}">
                <a16:creationId xmlns:a16="http://schemas.microsoft.com/office/drawing/2014/main" id="{043A4B79-82C7-4B30-BC40-5F7356608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:a16="http://schemas.microsoft.com/office/drawing/2014/main" id="{98E97702-02F2-4A13-A569-9581313A9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BC54E-9CC7-4E7E-BC42-AE159590F74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3523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BD6C6684-5D6B-4F82-A003-4901795D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40E87-0CBD-423C-8C00-9D17907F864D}" type="datetime1">
              <a:rPr lang="zh-TW" altLang="en-US" smtClean="0"/>
              <a:t>2020/7/28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043A4B79-82C7-4B30-BC40-5F7356608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98E97702-02F2-4A13-A569-9581313A9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EBECC-5A5D-4937-BEE6-2E62FEC5A07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001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BD6C6684-5D6B-4F82-A003-4901795D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007A-0624-4CF6-8C43-B26D6DB8DEDA}" type="datetime1">
              <a:rPr lang="zh-TW" altLang="en-US" smtClean="0"/>
              <a:t>2020/7/28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043A4B79-82C7-4B30-BC40-5F7356608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98E97702-02F2-4A13-A569-9581313A9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08BB9-792C-4CE2-8094-D94DCFFAC68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287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77800"/>
            <a:ext cx="731837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88" y="417513"/>
            <a:ext cx="172243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30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D6C6684-5D6B-4F82-A003-4901795DDC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7094E25-C351-42F7-B3BA-FD5B31D66FF3}" type="datetime1">
              <a:rPr lang="zh-TW" altLang="en-US" smtClean="0"/>
              <a:t>2020/7/28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43A4B79-82C7-4B30-BC40-5F7356608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9596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8E97702-02F2-4A13-A569-9581313A9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27375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CCBBC32-5269-4DF1-8B97-88A5C515F5E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9" r:id="rId1"/>
    <p:sldLayoutId id="2147485140" r:id="rId2"/>
    <p:sldLayoutId id="2147485141" r:id="rId3"/>
    <p:sldLayoutId id="2147485131" r:id="rId4"/>
    <p:sldLayoutId id="2147485132" r:id="rId5"/>
    <p:sldLayoutId id="2147485133" r:id="rId6"/>
    <p:sldLayoutId id="2147485134" r:id="rId7"/>
    <p:sldLayoutId id="2147485135" r:id="rId8"/>
    <p:sldLayoutId id="2147485136" r:id="rId9"/>
    <p:sldLayoutId id="2147485137" r:id="rId10"/>
    <p:sldLayoutId id="214748513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盤中零股交易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制度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0116C97-ACD5-4F26-B7DA-1EA4396B8E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  <a:defRPr/>
            </a:pP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交易部</a:t>
            </a:r>
          </a:p>
        </p:txBody>
      </p:sp>
      <p:sp>
        <p:nvSpPr>
          <p:cNvPr id="7172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582C7C-307B-4931-A3C0-AD1F7F509F8C}" type="slidenum">
              <a:rPr lang="zh-TW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0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íṣḷîḑe">
            <a:extLst>
              <a:ext uri="{FF2B5EF4-FFF2-40B4-BE49-F238E27FC236}">
                <a16:creationId xmlns:a16="http://schemas.microsoft.com/office/drawing/2014/main" id="{FA0408BE-FFD7-41A8-8A5B-88F56E569768}"/>
              </a:ext>
            </a:extLst>
          </p:cNvPr>
          <p:cNvSpPr/>
          <p:nvPr/>
        </p:nvSpPr>
        <p:spPr>
          <a:xfrm>
            <a:off x="0" y="4949062"/>
            <a:ext cx="9144000" cy="303791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標題 39"/>
          <p:cNvSpPr>
            <a:spLocks noGrp="1"/>
          </p:cNvSpPr>
          <p:nvPr>
            <p:ph type="title"/>
          </p:nvPr>
        </p:nvSpPr>
        <p:spPr>
          <a:xfrm>
            <a:off x="1259632" y="115888"/>
            <a:ext cx="5823472" cy="741362"/>
          </a:xfrm>
        </p:spPr>
        <p:txBody>
          <a:bodyPr/>
          <a:lstStyle/>
          <a:p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04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交易制度比較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A1D62C4-6E03-4F57-BAD5-0C5195132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ïṩ1ïḋe">
            <a:extLst>
              <a:ext uri="{FF2B5EF4-FFF2-40B4-BE49-F238E27FC236}">
                <a16:creationId xmlns:a16="http://schemas.microsoft.com/office/drawing/2014/main" id="{E99C0736-15B5-468D-85EF-33D5E083FE73}"/>
              </a:ext>
            </a:extLst>
          </p:cNvPr>
          <p:cNvSpPr/>
          <p:nvPr/>
        </p:nvSpPr>
        <p:spPr>
          <a:xfrm>
            <a:off x="0" y="1922956"/>
            <a:ext cx="9187212" cy="1246026"/>
          </a:xfrm>
          <a:prstGeom prst="rect">
            <a:avLst/>
          </a:prstGeom>
          <a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-6242" t="-230445" r="-9726" b="-158407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7" name="íṣḷîḑe">
            <a:extLst>
              <a:ext uri="{FF2B5EF4-FFF2-40B4-BE49-F238E27FC236}">
                <a16:creationId xmlns:a16="http://schemas.microsoft.com/office/drawing/2014/main" id="{FA0408BE-FFD7-41A8-8A5B-88F56E569768}"/>
              </a:ext>
            </a:extLst>
          </p:cNvPr>
          <p:cNvSpPr/>
          <p:nvPr/>
        </p:nvSpPr>
        <p:spPr>
          <a:xfrm>
            <a:off x="10226" y="2897065"/>
            <a:ext cx="9144000" cy="30379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B51A39E-B1DA-48CE-823A-830D51AA7375}"/>
              </a:ext>
            </a:extLst>
          </p:cNvPr>
          <p:cNvCxnSpPr/>
          <p:nvPr/>
        </p:nvCxnSpPr>
        <p:spPr>
          <a:xfrm flipH="1">
            <a:off x="1479175" y="1340768"/>
            <a:ext cx="35713" cy="500406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17F2E73-AE0A-4EEF-8A91-A1DF1D71B3B9}"/>
              </a:ext>
            </a:extLst>
          </p:cNvPr>
          <p:cNvCxnSpPr/>
          <p:nvPr/>
        </p:nvCxnSpPr>
        <p:spPr>
          <a:xfrm>
            <a:off x="6464657" y="1340768"/>
            <a:ext cx="49273" cy="49950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ṥḷîḋe">
            <a:extLst>
              <a:ext uri="{FF2B5EF4-FFF2-40B4-BE49-F238E27FC236}">
                <a16:creationId xmlns:a16="http://schemas.microsoft.com/office/drawing/2014/main" id="{FA8E9888-C8C4-4C5C-90C3-C597F63919EA}"/>
              </a:ext>
            </a:extLst>
          </p:cNvPr>
          <p:cNvSpPr/>
          <p:nvPr/>
        </p:nvSpPr>
        <p:spPr>
          <a:xfrm>
            <a:off x="229237" y="1423467"/>
            <a:ext cx="1092411" cy="1080120"/>
          </a:xfrm>
          <a:prstGeom prst="ellipse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marL="169069" indent="-169069" algn="ctr">
              <a:defRPr/>
            </a:pPr>
            <a:r>
              <a:rPr lang="zh-TW" altLang="en-US" b="1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實施日</a:t>
            </a:r>
            <a:endParaRPr lang="en-US" altLang="zh-CN" sz="900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ísḷide">
            <a:extLst>
              <a:ext uri="{FF2B5EF4-FFF2-40B4-BE49-F238E27FC236}">
                <a16:creationId xmlns:a16="http://schemas.microsoft.com/office/drawing/2014/main" id="{3B43F4E1-E4A0-4A84-802D-B6109D348B15}"/>
              </a:ext>
            </a:extLst>
          </p:cNvPr>
          <p:cNvSpPr/>
          <p:nvPr/>
        </p:nvSpPr>
        <p:spPr>
          <a:xfrm>
            <a:off x="1714679" y="1410316"/>
            <a:ext cx="1092411" cy="1080120"/>
          </a:xfrm>
          <a:prstGeom prst="ellipse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marL="169069" indent="-169069" algn="ctr">
              <a:defRPr/>
            </a:pPr>
            <a:r>
              <a:rPr lang="zh-TW" altLang="en-US" b="1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委託</a:t>
            </a:r>
            <a:r>
              <a:rPr lang="zh-TW" altLang="en-US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endParaRPr lang="en-US" altLang="zh-CN" sz="900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îs1îḑe">
            <a:extLst>
              <a:ext uri="{FF2B5EF4-FFF2-40B4-BE49-F238E27FC236}">
                <a16:creationId xmlns:a16="http://schemas.microsoft.com/office/drawing/2014/main" id="{E3E38010-EEB0-49B9-BF4F-6ECDEA8B8322}"/>
              </a:ext>
            </a:extLst>
          </p:cNvPr>
          <p:cNvSpPr/>
          <p:nvPr/>
        </p:nvSpPr>
        <p:spPr>
          <a:xfrm>
            <a:off x="5156001" y="1410316"/>
            <a:ext cx="1092411" cy="1080120"/>
          </a:xfrm>
          <a:prstGeom prst="ellipse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marL="169069" indent="-169069" algn="ctr">
              <a:defRPr/>
            </a:pPr>
            <a:r>
              <a:rPr lang="zh-TW" altLang="en-US" b="1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買賣成交</a:t>
            </a:r>
            <a:endParaRPr lang="en-US" altLang="zh-TW" b="1" kern="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69069" indent="-169069" algn="ctr">
              <a:defRPr/>
            </a:pPr>
            <a:r>
              <a:rPr lang="zh-TW" altLang="en-US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優先順序</a:t>
            </a:r>
            <a:endParaRPr lang="en-US" altLang="zh-CN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ïṧľídê">
            <a:extLst>
              <a:ext uri="{FF2B5EF4-FFF2-40B4-BE49-F238E27FC236}">
                <a16:creationId xmlns:a16="http://schemas.microsoft.com/office/drawing/2014/main" id="{9F6CA3E5-7D2C-4F7A-B96B-89314B2C1D4D}"/>
              </a:ext>
            </a:extLst>
          </p:cNvPr>
          <p:cNvSpPr/>
          <p:nvPr/>
        </p:nvSpPr>
        <p:spPr>
          <a:xfrm>
            <a:off x="7173944" y="1423466"/>
            <a:ext cx="1092411" cy="1080120"/>
          </a:xfrm>
          <a:prstGeom prst="ellipse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marL="169069" indent="-169069" algn="ctr">
              <a:defRPr/>
            </a:pPr>
            <a:r>
              <a:rPr lang="zh-TW" altLang="en-US" b="1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zh-TW" altLang="en-US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揭示</a:t>
            </a:r>
            <a:endParaRPr lang="en-US" altLang="zh-CN" sz="900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39BEE913-7823-4213-A9D7-E8B48E01D874}"/>
              </a:ext>
            </a:extLst>
          </p:cNvPr>
          <p:cNvCxnSpPr/>
          <p:nvPr/>
        </p:nvCxnSpPr>
        <p:spPr>
          <a:xfrm flipH="1">
            <a:off x="2969931" y="1340768"/>
            <a:ext cx="1907" cy="500406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îṩḻîďè">
            <a:extLst>
              <a:ext uri="{FF2B5EF4-FFF2-40B4-BE49-F238E27FC236}">
                <a16:creationId xmlns:a16="http://schemas.microsoft.com/office/drawing/2014/main" id="{39340196-E1AA-4B49-976A-BF366BB2B662}"/>
              </a:ext>
            </a:extLst>
          </p:cNvPr>
          <p:cNvSpPr/>
          <p:nvPr/>
        </p:nvSpPr>
        <p:spPr bwMode="auto">
          <a:xfrm>
            <a:off x="216925" y="3343933"/>
            <a:ext cx="1158023" cy="64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TW" sz="1600" dirty="0" smtClean="0"/>
              <a:t>109</a:t>
            </a:r>
            <a:r>
              <a:rPr lang="zh-TW" altLang="en-US" sz="1600" dirty="0" smtClean="0"/>
              <a:t>年</a:t>
            </a:r>
            <a:endParaRPr lang="en-US" altLang="zh-TW" sz="1600" dirty="0" smtClean="0"/>
          </a:p>
          <a:p>
            <a:pPr>
              <a:lnSpc>
                <a:spcPct val="150000"/>
              </a:lnSpc>
            </a:pPr>
            <a:r>
              <a:rPr lang="en-US" altLang="zh-TW" sz="1600" dirty="0" smtClean="0"/>
              <a:t>10</a:t>
            </a:r>
            <a:r>
              <a:rPr lang="zh-TW" altLang="en-US" sz="1600" dirty="0" smtClean="0"/>
              <a:t>月</a:t>
            </a:r>
            <a:r>
              <a:rPr lang="en-US" altLang="zh-TW" sz="1600" dirty="0" smtClean="0"/>
              <a:t>26</a:t>
            </a:r>
            <a:r>
              <a:rPr lang="zh-TW" altLang="en-US" sz="1600" dirty="0" smtClean="0"/>
              <a:t>日</a:t>
            </a:r>
            <a:endParaRPr lang="en-US" altLang="zh-CN" sz="1600" dirty="0"/>
          </a:p>
        </p:txBody>
      </p:sp>
      <p:sp>
        <p:nvSpPr>
          <p:cNvPr id="16" name="íṡ1îdê">
            <a:extLst>
              <a:ext uri="{FF2B5EF4-FFF2-40B4-BE49-F238E27FC236}">
                <a16:creationId xmlns:a16="http://schemas.microsoft.com/office/drawing/2014/main" id="{4D5C24C6-4DD0-4193-AD42-019C1134797B}"/>
              </a:ext>
            </a:extLst>
          </p:cNvPr>
          <p:cNvSpPr txBox="1"/>
          <p:nvPr/>
        </p:nvSpPr>
        <p:spPr bwMode="auto">
          <a:xfrm>
            <a:off x="-164740" y="2873251"/>
            <a:ext cx="1801448" cy="30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5100" rIns="67500" bIns="351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盤中零股</a:t>
            </a:r>
            <a:endParaRPr lang="en-US" altLang="zh-CN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îŝliḍe">
            <a:extLst>
              <a:ext uri="{FF2B5EF4-FFF2-40B4-BE49-F238E27FC236}">
                <a16:creationId xmlns:a16="http://schemas.microsoft.com/office/drawing/2014/main" id="{4D5C24C6-4DD0-4193-AD42-019C1134797B}"/>
              </a:ext>
            </a:extLst>
          </p:cNvPr>
          <p:cNvSpPr txBox="1"/>
          <p:nvPr/>
        </p:nvSpPr>
        <p:spPr bwMode="auto">
          <a:xfrm>
            <a:off x="7083104" y="2894130"/>
            <a:ext cx="1512169" cy="30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5100" rIns="67500" bIns="351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盤中零股</a:t>
            </a:r>
            <a:endParaRPr lang="en-US" altLang="zh-CN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îṣľïdê">
            <a:extLst>
              <a:ext uri="{FF2B5EF4-FFF2-40B4-BE49-F238E27FC236}">
                <a16:creationId xmlns:a16="http://schemas.microsoft.com/office/drawing/2014/main" id="{4D5C24C6-4DD0-4193-AD42-019C1134797B}"/>
              </a:ext>
            </a:extLst>
          </p:cNvPr>
          <p:cNvSpPr txBox="1"/>
          <p:nvPr/>
        </p:nvSpPr>
        <p:spPr bwMode="auto">
          <a:xfrm>
            <a:off x="10133" y="4918189"/>
            <a:ext cx="1539688" cy="30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5100" rIns="67500" bIns="351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盤後零股</a:t>
            </a:r>
            <a:endParaRPr lang="en-US" altLang="zh-CN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işḻiḍé">
            <a:extLst>
              <a:ext uri="{FF2B5EF4-FFF2-40B4-BE49-F238E27FC236}">
                <a16:creationId xmlns:a16="http://schemas.microsoft.com/office/drawing/2014/main" id="{4D5C24C6-4DD0-4193-AD42-019C1134797B}"/>
              </a:ext>
            </a:extLst>
          </p:cNvPr>
          <p:cNvSpPr txBox="1"/>
          <p:nvPr/>
        </p:nvSpPr>
        <p:spPr bwMode="auto">
          <a:xfrm>
            <a:off x="7155113" y="4949062"/>
            <a:ext cx="1440160" cy="30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5100" rIns="67500" bIns="351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盤後零股</a:t>
            </a:r>
            <a:endParaRPr lang="en-US" altLang="zh-CN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îṩḻîďè">
            <a:extLst>
              <a:ext uri="{FF2B5EF4-FFF2-40B4-BE49-F238E27FC236}">
                <a16:creationId xmlns:a16="http://schemas.microsoft.com/office/drawing/2014/main" id="{39340196-E1AA-4B49-976A-BF366BB2B662}"/>
              </a:ext>
            </a:extLst>
          </p:cNvPr>
          <p:cNvSpPr/>
          <p:nvPr/>
        </p:nvSpPr>
        <p:spPr bwMode="auto">
          <a:xfrm>
            <a:off x="173215" y="5270236"/>
            <a:ext cx="1332416" cy="64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屆時仍維持運作</a:t>
            </a:r>
            <a:endParaRPr lang="en-US" altLang="zh-CN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íṡ1îdê">
            <a:extLst>
              <a:ext uri="{FF2B5EF4-FFF2-40B4-BE49-F238E27FC236}">
                <a16:creationId xmlns:a16="http://schemas.microsoft.com/office/drawing/2014/main" id="{4D5C24C6-4DD0-4193-AD42-019C1134797B}"/>
              </a:ext>
            </a:extLst>
          </p:cNvPr>
          <p:cNvSpPr txBox="1"/>
          <p:nvPr/>
        </p:nvSpPr>
        <p:spPr bwMode="auto">
          <a:xfrm>
            <a:off x="1349934" y="2881414"/>
            <a:ext cx="1801448" cy="30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5100" rIns="67500" bIns="351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盤中零股</a:t>
            </a:r>
            <a:endParaRPr lang="en-US" altLang="zh-CN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îṣľïdê">
            <a:extLst>
              <a:ext uri="{FF2B5EF4-FFF2-40B4-BE49-F238E27FC236}">
                <a16:creationId xmlns:a16="http://schemas.microsoft.com/office/drawing/2014/main" id="{4D5C24C6-4DD0-4193-AD42-019C1134797B}"/>
              </a:ext>
            </a:extLst>
          </p:cNvPr>
          <p:cNvSpPr txBox="1"/>
          <p:nvPr/>
        </p:nvSpPr>
        <p:spPr bwMode="auto">
          <a:xfrm>
            <a:off x="1514260" y="4906675"/>
            <a:ext cx="1539688" cy="30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5100" rIns="67500" bIns="351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盤後零股</a:t>
            </a:r>
            <a:endParaRPr lang="en-US" altLang="zh-CN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îṩḻîďè">
            <a:extLst>
              <a:ext uri="{FF2B5EF4-FFF2-40B4-BE49-F238E27FC236}">
                <a16:creationId xmlns:a16="http://schemas.microsoft.com/office/drawing/2014/main" id="{39340196-E1AA-4B49-976A-BF366BB2B662}"/>
              </a:ext>
            </a:extLst>
          </p:cNvPr>
          <p:cNvSpPr/>
          <p:nvPr/>
        </p:nvSpPr>
        <p:spPr bwMode="auto">
          <a:xfrm>
            <a:off x="1679419" y="3360508"/>
            <a:ext cx="1158023" cy="64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TW" sz="1600" dirty="0" smtClean="0"/>
              <a:t>9:00~13:30</a:t>
            </a:r>
            <a:endParaRPr lang="en-US" altLang="zh-CN" sz="1600" dirty="0"/>
          </a:p>
        </p:txBody>
      </p:sp>
      <p:sp>
        <p:nvSpPr>
          <p:cNvPr id="42" name="îṩḻîďè">
            <a:extLst>
              <a:ext uri="{FF2B5EF4-FFF2-40B4-BE49-F238E27FC236}">
                <a16:creationId xmlns:a16="http://schemas.microsoft.com/office/drawing/2014/main" id="{39340196-E1AA-4B49-976A-BF366BB2B662}"/>
              </a:ext>
            </a:extLst>
          </p:cNvPr>
          <p:cNvSpPr/>
          <p:nvPr/>
        </p:nvSpPr>
        <p:spPr bwMode="auto">
          <a:xfrm>
            <a:off x="1560320" y="5295240"/>
            <a:ext cx="1307614" cy="64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TW" sz="1600" dirty="0" smtClean="0"/>
              <a:t>13:40~14:30</a:t>
            </a:r>
            <a:endParaRPr lang="en-US" altLang="zh-CN" sz="1600" dirty="0"/>
          </a:p>
        </p:txBody>
      </p:sp>
      <p:cxnSp>
        <p:nvCxnSpPr>
          <p:cNvPr id="43" name="直接连接符 13">
            <a:extLst>
              <a:ext uri="{FF2B5EF4-FFF2-40B4-BE49-F238E27FC236}">
                <a16:creationId xmlns:a16="http://schemas.microsoft.com/office/drawing/2014/main" id="{39BEE913-7823-4213-A9D7-E8B48E01D874}"/>
              </a:ext>
            </a:extLst>
          </p:cNvPr>
          <p:cNvCxnSpPr/>
          <p:nvPr/>
        </p:nvCxnSpPr>
        <p:spPr>
          <a:xfrm flipH="1">
            <a:off x="4716016" y="1340768"/>
            <a:ext cx="7582" cy="49925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íṡ1îdê">
            <a:extLst>
              <a:ext uri="{FF2B5EF4-FFF2-40B4-BE49-F238E27FC236}">
                <a16:creationId xmlns:a16="http://schemas.microsoft.com/office/drawing/2014/main" id="{4D5C24C6-4DD0-4193-AD42-019C1134797B}"/>
              </a:ext>
            </a:extLst>
          </p:cNvPr>
          <p:cNvSpPr txBox="1"/>
          <p:nvPr/>
        </p:nvSpPr>
        <p:spPr bwMode="auto">
          <a:xfrm>
            <a:off x="2971838" y="2873155"/>
            <a:ext cx="1801448" cy="30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5100" rIns="67500" bIns="351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盤中零股</a:t>
            </a:r>
            <a:endParaRPr lang="en-US" altLang="zh-CN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îṣľïdê">
            <a:extLst>
              <a:ext uri="{FF2B5EF4-FFF2-40B4-BE49-F238E27FC236}">
                <a16:creationId xmlns:a16="http://schemas.microsoft.com/office/drawing/2014/main" id="{4D5C24C6-4DD0-4193-AD42-019C1134797B}"/>
              </a:ext>
            </a:extLst>
          </p:cNvPr>
          <p:cNvSpPr txBox="1"/>
          <p:nvPr/>
        </p:nvSpPr>
        <p:spPr bwMode="auto">
          <a:xfrm>
            <a:off x="3129789" y="4912200"/>
            <a:ext cx="1539688" cy="30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5100" rIns="67500" bIns="351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盤後零股</a:t>
            </a:r>
            <a:endParaRPr lang="en-US" altLang="zh-CN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ísḷide">
            <a:extLst>
              <a:ext uri="{FF2B5EF4-FFF2-40B4-BE49-F238E27FC236}">
                <a16:creationId xmlns:a16="http://schemas.microsoft.com/office/drawing/2014/main" id="{3B43F4E1-E4A0-4A84-802D-B6109D348B15}"/>
              </a:ext>
            </a:extLst>
          </p:cNvPr>
          <p:cNvSpPr/>
          <p:nvPr/>
        </p:nvSpPr>
        <p:spPr>
          <a:xfrm>
            <a:off x="3297852" y="1420965"/>
            <a:ext cx="1092411" cy="1080120"/>
          </a:xfrm>
          <a:prstGeom prst="ellipse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marL="169069" indent="-169069" algn="ctr">
              <a:defRPr/>
            </a:pPr>
            <a:r>
              <a:rPr lang="zh-TW" altLang="en-US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</a:t>
            </a:r>
            <a:r>
              <a:rPr lang="zh-TW" altLang="en-US" b="1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價方</a:t>
            </a:r>
            <a:r>
              <a:rPr lang="zh-TW" altLang="en-US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式</a:t>
            </a:r>
            <a:endParaRPr lang="en-US" altLang="zh-CN" sz="900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îṩḻîďè">
            <a:extLst>
              <a:ext uri="{FF2B5EF4-FFF2-40B4-BE49-F238E27FC236}">
                <a16:creationId xmlns:a16="http://schemas.microsoft.com/office/drawing/2014/main" id="{39340196-E1AA-4B49-976A-BF366BB2B662}"/>
              </a:ext>
            </a:extLst>
          </p:cNvPr>
          <p:cNvSpPr/>
          <p:nvPr/>
        </p:nvSpPr>
        <p:spPr bwMode="auto">
          <a:xfrm>
            <a:off x="2974957" y="3272120"/>
            <a:ext cx="1748641" cy="11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9:10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第一次撮合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每隔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分鐘集合競價撮合成交</a:t>
            </a:r>
            <a:endParaRPr lang="en-US" altLang="zh-CN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íṡ1îdê">
            <a:extLst>
              <a:ext uri="{FF2B5EF4-FFF2-40B4-BE49-F238E27FC236}">
                <a16:creationId xmlns:a16="http://schemas.microsoft.com/office/drawing/2014/main" id="{4D5C24C6-4DD0-4193-AD42-019C1134797B}"/>
              </a:ext>
            </a:extLst>
          </p:cNvPr>
          <p:cNvSpPr txBox="1"/>
          <p:nvPr/>
        </p:nvSpPr>
        <p:spPr bwMode="auto">
          <a:xfrm>
            <a:off x="4725480" y="2896184"/>
            <a:ext cx="1801448" cy="30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5100" rIns="67500" bIns="351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盤中零股</a:t>
            </a:r>
            <a:endParaRPr lang="en-US" altLang="zh-CN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" name="îṣľïdê">
            <a:extLst>
              <a:ext uri="{FF2B5EF4-FFF2-40B4-BE49-F238E27FC236}">
                <a16:creationId xmlns:a16="http://schemas.microsoft.com/office/drawing/2014/main" id="{4D5C24C6-4DD0-4193-AD42-019C1134797B}"/>
              </a:ext>
            </a:extLst>
          </p:cNvPr>
          <p:cNvSpPr txBox="1"/>
          <p:nvPr/>
        </p:nvSpPr>
        <p:spPr bwMode="auto">
          <a:xfrm>
            <a:off x="4892864" y="4912200"/>
            <a:ext cx="1539688" cy="30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5100" rIns="67500" bIns="351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盤後零股</a:t>
            </a:r>
            <a:endParaRPr lang="en-US" altLang="zh-CN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îṩḻîďè">
            <a:extLst>
              <a:ext uri="{FF2B5EF4-FFF2-40B4-BE49-F238E27FC236}">
                <a16:creationId xmlns:a16="http://schemas.microsoft.com/office/drawing/2014/main" id="{39340196-E1AA-4B49-976A-BF366BB2B662}"/>
              </a:ext>
            </a:extLst>
          </p:cNvPr>
          <p:cNvSpPr/>
          <p:nvPr/>
        </p:nvSpPr>
        <p:spPr bwMode="auto">
          <a:xfrm>
            <a:off x="3068378" y="5321519"/>
            <a:ext cx="1749068" cy="52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僅撮合一次，於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14:30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集合競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價撮合成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</a:t>
            </a:r>
            <a:endParaRPr lang="en-US" altLang="zh-CN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îṩḻîďè">
            <a:extLst>
              <a:ext uri="{FF2B5EF4-FFF2-40B4-BE49-F238E27FC236}">
                <a16:creationId xmlns:a16="http://schemas.microsoft.com/office/drawing/2014/main" id="{39340196-E1AA-4B49-976A-BF366BB2B662}"/>
              </a:ext>
            </a:extLst>
          </p:cNvPr>
          <p:cNvSpPr/>
          <p:nvPr/>
        </p:nvSpPr>
        <p:spPr bwMode="auto">
          <a:xfrm>
            <a:off x="4796606" y="3263516"/>
            <a:ext cx="1748641" cy="11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價格優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同價格時間優先</a:t>
            </a:r>
            <a:endParaRPr lang="en-US" altLang="zh-CN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îṩḻîďè">
            <a:extLst>
              <a:ext uri="{FF2B5EF4-FFF2-40B4-BE49-F238E27FC236}">
                <a16:creationId xmlns:a16="http://schemas.microsoft.com/office/drawing/2014/main" id="{39340196-E1AA-4B49-976A-BF366BB2B662}"/>
              </a:ext>
            </a:extLst>
          </p:cNvPr>
          <p:cNvSpPr/>
          <p:nvPr/>
        </p:nvSpPr>
        <p:spPr bwMode="auto">
          <a:xfrm>
            <a:off x="4760176" y="5285089"/>
            <a:ext cx="1748641" cy="96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價格優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同價格電腦隨機排序</a:t>
            </a:r>
            <a:endParaRPr lang="en-US" altLang="zh-CN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6464657" y="3217398"/>
            <a:ext cx="2675817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實施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試算行情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揭露：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13:30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約每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揭露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模擬成交價、量及最佳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檔買賣申報價、量等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成交資訊揭露：每盤撮合後，揭露成交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價、量以及最佳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檔買賣申報價、量等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6604025" y="5326383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買賣申報期間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最後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(14:25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14:30)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約每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揭露試算之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最佳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檔買賣價格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7" name="直接连接符 7">
            <a:extLst>
              <a:ext uri="{FF2B5EF4-FFF2-40B4-BE49-F238E27FC236}">
                <a16:creationId xmlns:a16="http://schemas.microsoft.com/office/drawing/2014/main" id="{CB51A39E-B1DA-48CE-823A-830D51AA7375}"/>
              </a:ext>
            </a:extLst>
          </p:cNvPr>
          <p:cNvCxnSpPr/>
          <p:nvPr/>
        </p:nvCxnSpPr>
        <p:spPr>
          <a:xfrm flipH="1">
            <a:off x="-7516" y="6356350"/>
            <a:ext cx="914799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7">
            <a:extLst>
              <a:ext uri="{FF2B5EF4-FFF2-40B4-BE49-F238E27FC236}">
                <a16:creationId xmlns:a16="http://schemas.microsoft.com/office/drawing/2014/main" id="{CB51A39E-B1DA-48CE-823A-830D51AA7375}"/>
              </a:ext>
            </a:extLst>
          </p:cNvPr>
          <p:cNvCxnSpPr/>
          <p:nvPr/>
        </p:nvCxnSpPr>
        <p:spPr>
          <a:xfrm flipH="1">
            <a:off x="-7516" y="1340768"/>
            <a:ext cx="914799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98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íṣḷîḑe">
            <a:extLst>
              <a:ext uri="{FF2B5EF4-FFF2-40B4-BE49-F238E27FC236}">
                <a16:creationId xmlns:a16="http://schemas.microsoft.com/office/drawing/2014/main" id="{FA0408BE-FFD7-41A8-8A5B-88F56E569768}"/>
              </a:ext>
            </a:extLst>
          </p:cNvPr>
          <p:cNvSpPr/>
          <p:nvPr/>
        </p:nvSpPr>
        <p:spPr>
          <a:xfrm>
            <a:off x="8238" y="4828292"/>
            <a:ext cx="9144000" cy="303791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標題 39"/>
          <p:cNvSpPr>
            <a:spLocks noGrp="1"/>
          </p:cNvSpPr>
          <p:nvPr>
            <p:ph type="title"/>
          </p:nvPr>
        </p:nvSpPr>
        <p:spPr>
          <a:xfrm>
            <a:off x="1078282" y="116389"/>
            <a:ext cx="6120681" cy="741362"/>
          </a:xfrm>
        </p:spPr>
        <p:txBody>
          <a:bodyPr/>
          <a:lstStyle/>
          <a:p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04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交易制度比較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A1D62C4-6E03-4F57-BAD5-0C5195132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10</a:t>
            </a:fld>
            <a:endParaRPr lang="zh-CN" altLang="en-US"/>
          </a:p>
        </p:txBody>
      </p:sp>
      <p:grpSp>
        <p:nvGrpSpPr>
          <p:cNvPr id="5" name="3d705346-32c3-45e0-bd04-00c4efb274e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81FC5AD1-1DC8-4A37-9B60-224F03C646DF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685" y="1466344"/>
            <a:ext cx="9154226" cy="4912127"/>
            <a:chOff x="-13635" y="1896019"/>
            <a:chExt cx="12205635" cy="6549504"/>
          </a:xfrm>
        </p:grpSpPr>
        <p:sp>
          <p:nvSpPr>
            <p:cNvPr id="6" name="ïṩ1ïḋe">
              <a:extLst>
                <a:ext uri="{FF2B5EF4-FFF2-40B4-BE49-F238E27FC236}">
                  <a16:creationId xmlns:a16="http://schemas.microsoft.com/office/drawing/2014/main" id="{E99C0736-15B5-468D-85EF-33D5E083FE73}"/>
                </a:ext>
              </a:extLst>
            </p:cNvPr>
            <p:cNvSpPr/>
            <p:nvPr/>
          </p:nvSpPr>
          <p:spPr>
            <a:xfrm>
              <a:off x="-13635" y="2643247"/>
              <a:ext cx="12187299" cy="1552450"/>
            </a:xfrm>
            <a:prstGeom prst="rect">
              <a:avLst/>
            </a:prstGeom>
            <a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 l="-6242" t="-230445" r="-9726" b="-158407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íṣḷîḑe">
              <a:extLst>
                <a:ext uri="{FF2B5EF4-FFF2-40B4-BE49-F238E27FC236}">
                  <a16:creationId xmlns:a16="http://schemas.microsoft.com/office/drawing/2014/main" id="{FA0408BE-FFD7-41A8-8A5B-88F56E569768}"/>
                </a:ext>
              </a:extLst>
            </p:cNvPr>
            <p:cNvSpPr/>
            <p:nvPr/>
          </p:nvSpPr>
          <p:spPr>
            <a:xfrm>
              <a:off x="0" y="3833142"/>
              <a:ext cx="12192000" cy="405055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ísḷide">
              <a:extLst>
                <a:ext uri="{FF2B5EF4-FFF2-40B4-BE49-F238E27FC236}">
                  <a16:creationId xmlns:a16="http://schemas.microsoft.com/office/drawing/2014/main" id="{3B43F4E1-E4A0-4A84-802D-B6109D348B15}"/>
                </a:ext>
              </a:extLst>
            </p:cNvPr>
            <p:cNvSpPr/>
            <p:nvPr/>
          </p:nvSpPr>
          <p:spPr>
            <a:xfrm>
              <a:off x="1178589" y="1980418"/>
              <a:ext cx="1456548" cy="1440160"/>
            </a:xfrm>
            <a:prstGeom prst="ellipse">
              <a:avLst/>
            </a:prstGeom>
            <a:solidFill>
              <a:schemeClr val="bg1"/>
            </a:solidFill>
            <a:ln w="28575">
              <a:gradFill>
                <a:gsLst>
                  <a:gs pos="0">
                    <a:schemeClr val="accent1"/>
                  </a:gs>
                  <a:gs pos="58000">
                    <a:schemeClr val="accent2"/>
                  </a:gs>
                  <a:gs pos="100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rmAutofit/>
            </a:bodyPr>
            <a:lstStyle/>
            <a:p>
              <a:pPr marL="169069" indent="-169069" algn="ctr">
                <a:defRPr/>
              </a:pPr>
              <a:r>
                <a:rPr lang="zh-TW" altLang="en-US" b="1" kern="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預收款券</a:t>
              </a:r>
              <a:endParaRPr lang="en-US" altLang="zh-CN" sz="9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39BEE913-7823-4213-A9D7-E8B48E01D874}"/>
                </a:ext>
              </a:extLst>
            </p:cNvPr>
            <p:cNvCxnSpPr/>
            <p:nvPr/>
          </p:nvCxnSpPr>
          <p:spPr>
            <a:xfrm flipH="1">
              <a:off x="3840440" y="1896019"/>
              <a:ext cx="23857" cy="654950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işḻiḍé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9213180" y="6400287"/>
              <a:ext cx="192021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500" tIns="35100" rIns="67500" bIns="3510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6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盤後零股</a:t>
              </a:r>
              <a:endParaRPr lang="en-US" altLang="zh-CN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8" name="íṡ1îdê">
            <a:extLst>
              <a:ext uri="{FF2B5EF4-FFF2-40B4-BE49-F238E27FC236}">
                <a16:creationId xmlns:a16="http://schemas.microsoft.com/office/drawing/2014/main" id="{4D5C24C6-4DD0-4193-AD42-019C1134797B}"/>
              </a:ext>
            </a:extLst>
          </p:cNvPr>
          <p:cNvSpPr txBox="1"/>
          <p:nvPr/>
        </p:nvSpPr>
        <p:spPr bwMode="auto">
          <a:xfrm>
            <a:off x="722809" y="2894504"/>
            <a:ext cx="1540074" cy="30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5100" rIns="67500" bIns="351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盤中零股</a:t>
            </a:r>
            <a:endParaRPr lang="en-US" altLang="zh-CN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îṣľïdê">
            <a:extLst>
              <a:ext uri="{FF2B5EF4-FFF2-40B4-BE49-F238E27FC236}">
                <a16:creationId xmlns:a16="http://schemas.microsoft.com/office/drawing/2014/main" id="{4D5C24C6-4DD0-4193-AD42-019C1134797B}"/>
              </a:ext>
            </a:extLst>
          </p:cNvPr>
          <p:cNvSpPr txBox="1"/>
          <p:nvPr/>
        </p:nvSpPr>
        <p:spPr bwMode="auto">
          <a:xfrm>
            <a:off x="736810" y="4823224"/>
            <a:ext cx="1539688" cy="30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5100" rIns="67500" bIns="351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盤後零股</a:t>
            </a:r>
            <a:endParaRPr lang="en-US" altLang="zh-CN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îṩḻîďè">
            <a:extLst>
              <a:ext uri="{FF2B5EF4-FFF2-40B4-BE49-F238E27FC236}">
                <a16:creationId xmlns:a16="http://schemas.microsoft.com/office/drawing/2014/main" id="{39340196-E1AA-4B49-976A-BF366BB2B662}"/>
              </a:ext>
            </a:extLst>
          </p:cNvPr>
          <p:cNvSpPr/>
          <p:nvPr/>
        </p:nvSpPr>
        <p:spPr bwMode="auto">
          <a:xfrm>
            <a:off x="636149" y="3336198"/>
            <a:ext cx="1982483" cy="118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處置有價證券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變更交易方法的有價證券</a:t>
            </a:r>
            <a:endParaRPr lang="en-US" altLang="zh-CN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íṡ1îdê">
            <a:extLst>
              <a:ext uri="{FF2B5EF4-FFF2-40B4-BE49-F238E27FC236}">
                <a16:creationId xmlns:a16="http://schemas.microsoft.com/office/drawing/2014/main" id="{4D5C24C6-4DD0-4193-AD42-019C1134797B}"/>
              </a:ext>
            </a:extLst>
          </p:cNvPr>
          <p:cNvSpPr txBox="1"/>
          <p:nvPr/>
        </p:nvSpPr>
        <p:spPr bwMode="auto">
          <a:xfrm>
            <a:off x="3529123" y="2894504"/>
            <a:ext cx="1482798" cy="30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5100" rIns="67500" bIns="351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盤中零股</a:t>
            </a:r>
            <a:endParaRPr lang="en-US" altLang="zh-CN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îṣľïdê">
            <a:extLst>
              <a:ext uri="{FF2B5EF4-FFF2-40B4-BE49-F238E27FC236}">
                <a16:creationId xmlns:a16="http://schemas.microsoft.com/office/drawing/2014/main" id="{4D5C24C6-4DD0-4193-AD42-019C1134797B}"/>
              </a:ext>
            </a:extLst>
          </p:cNvPr>
          <p:cNvSpPr txBox="1"/>
          <p:nvPr/>
        </p:nvSpPr>
        <p:spPr bwMode="auto">
          <a:xfrm>
            <a:off x="3472233" y="4823224"/>
            <a:ext cx="1539688" cy="30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5100" rIns="67500" bIns="351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盤後零股</a:t>
            </a:r>
            <a:endParaRPr lang="en-US" altLang="zh-CN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ísḷide">
            <a:extLst>
              <a:ext uri="{FF2B5EF4-FFF2-40B4-BE49-F238E27FC236}">
                <a16:creationId xmlns:a16="http://schemas.microsoft.com/office/drawing/2014/main" id="{3B43F4E1-E4A0-4A84-802D-B6109D348B15}"/>
              </a:ext>
            </a:extLst>
          </p:cNvPr>
          <p:cNvSpPr/>
          <p:nvPr/>
        </p:nvSpPr>
        <p:spPr>
          <a:xfrm>
            <a:off x="3724317" y="1506692"/>
            <a:ext cx="1092411" cy="1080120"/>
          </a:xfrm>
          <a:prstGeom prst="ellipse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marL="169069" indent="-169069" algn="ctr">
              <a:defRPr/>
            </a:pPr>
            <a:r>
              <a:rPr lang="zh-TW" altLang="en-US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委託</a:t>
            </a:r>
            <a:r>
              <a:rPr lang="zh-TW" altLang="en-US" b="1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endParaRPr lang="en-US" altLang="zh-CN" sz="900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îṩḻîďè">
            <a:extLst>
              <a:ext uri="{FF2B5EF4-FFF2-40B4-BE49-F238E27FC236}">
                <a16:creationId xmlns:a16="http://schemas.microsoft.com/office/drawing/2014/main" id="{39340196-E1AA-4B49-976A-BF366BB2B662}"/>
              </a:ext>
            </a:extLst>
          </p:cNvPr>
          <p:cNvSpPr/>
          <p:nvPr/>
        </p:nvSpPr>
        <p:spPr bwMode="auto">
          <a:xfrm>
            <a:off x="3183743" y="3382032"/>
            <a:ext cx="2437354" cy="11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限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採電子式交易型態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專業機構投資人得採非電子式委託。</a:t>
            </a:r>
            <a:endParaRPr lang="en-US" altLang="zh-CN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îṩḻîďè">
            <a:extLst>
              <a:ext uri="{FF2B5EF4-FFF2-40B4-BE49-F238E27FC236}">
                <a16:creationId xmlns:a16="http://schemas.microsoft.com/office/drawing/2014/main" id="{39340196-E1AA-4B49-976A-BF366BB2B662}"/>
              </a:ext>
            </a:extLst>
          </p:cNvPr>
          <p:cNvSpPr/>
          <p:nvPr/>
        </p:nvSpPr>
        <p:spPr bwMode="auto">
          <a:xfrm>
            <a:off x="3449614" y="5310752"/>
            <a:ext cx="1367114" cy="64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形式不拘</a:t>
            </a:r>
            <a:endParaRPr lang="en-US" altLang="zh-CN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5930767" y="3324704"/>
            <a:ext cx="3209707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標準：前一次成交價之上下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觸發將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暫緩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分鐘撮合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，暫緩期間可新增、減量及刪除，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分鐘後以集合競價撮合成交。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7371761" y="5460140"/>
            <a:ext cx="872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îṩḻîďè">
            <a:extLst>
              <a:ext uri="{FF2B5EF4-FFF2-40B4-BE49-F238E27FC236}">
                <a16:creationId xmlns:a16="http://schemas.microsoft.com/office/drawing/2014/main" id="{39340196-E1AA-4B49-976A-BF366BB2B662}"/>
              </a:ext>
            </a:extLst>
          </p:cNvPr>
          <p:cNvSpPr/>
          <p:nvPr/>
        </p:nvSpPr>
        <p:spPr bwMode="auto">
          <a:xfrm>
            <a:off x="720328" y="5322558"/>
            <a:ext cx="1684869" cy="64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處置有價證券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6" name="直接连接符 13">
            <a:extLst>
              <a:ext uri="{FF2B5EF4-FFF2-40B4-BE49-F238E27FC236}">
                <a16:creationId xmlns:a16="http://schemas.microsoft.com/office/drawing/2014/main" id="{39BEE913-7823-4213-A9D7-E8B48E01D874}"/>
              </a:ext>
            </a:extLst>
          </p:cNvPr>
          <p:cNvCxnSpPr/>
          <p:nvPr/>
        </p:nvCxnSpPr>
        <p:spPr>
          <a:xfrm flipH="1">
            <a:off x="-3527" y="6344836"/>
            <a:ext cx="91440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13">
            <a:extLst>
              <a:ext uri="{FF2B5EF4-FFF2-40B4-BE49-F238E27FC236}">
                <a16:creationId xmlns:a16="http://schemas.microsoft.com/office/drawing/2014/main" id="{39BEE913-7823-4213-A9D7-E8B48E01D874}"/>
              </a:ext>
            </a:extLst>
          </p:cNvPr>
          <p:cNvCxnSpPr/>
          <p:nvPr/>
        </p:nvCxnSpPr>
        <p:spPr>
          <a:xfrm flipH="1">
            <a:off x="-3527" y="1410316"/>
            <a:ext cx="91440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8">
            <a:extLst>
              <a:ext uri="{FF2B5EF4-FFF2-40B4-BE49-F238E27FC236}">
                <a16:creationId xmlns:a16="http://schemas.microsoft.com/office/drawing/2014/main" id="{517F2E73-AE0A-4EEF-8A91-A1DF1D71B3B9}"/>
              </a:ext>
            </a:extLst>
          </p:cNvPr>
          <p:cNvCxnSpPr/>
          <p:nvPr/>
        </p:nvCxnSpPr>
        <p:spPr>
          <a:xfrm>
            <a:off x="5819547" y="1418735"/>
            <a:ext cx="21957" cy="491853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ísḷide">
            <a:extLst>
              <a:ext uri="{FF2B5EF4-FFF2-40B4-BE49-F238E27FC236}">
                <a16:creationId xmlns:a16="http://schemas.microsoft.com/office/drawing/2014/main" id="{3B43F4E1-E4A0-4A84-802D-B6109D348B15}"/>
              </a:ext>
            </a:extLst>
          </p:cNvPr>
          <p:cNvSpPr/>
          <p:nvPr/>
        </p:nvSpPr>
        <p:spPr>
          <a:xfrm>
            <a:off x="6840113" y="1485029"/>
            <a:ext cx="1092411" cy="1080120"/>
          </a:xfrm>
          <a:prstGeom prst="ellipse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marL="169069" indent="-169069" algn="ctr">
              <a:defRPr/>
            </a:pPr>
            <a:r>
              <a:rPr lang="zh-TW" altLang="en-US" b="1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瞬間價格</a:t>
            </a:r>
            <a:endParaRPr lang="en-US" altLang="zh-TW" b="1" kern="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69069" indent="-169069" algn="ctr">
              <a:defRPr/>
            </a:pPr>
            <a:r>
              <a:rPr lang="zh-TW" altLang="en-US" b="1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穩定</a:t>
            </a:r>
            <a:r>
              <a:rPr lang="zh-TW" altLang="en-US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措施</a:t>
            </a:r>
            <a:endParaRPr lang="en-US" altLang="zh-CN" sz="900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îŝliḍe">
            <a:extLst>
              <a:ext uri="{FF2B5EF4-FFF2-40B4-BE49-F238E27FC236}">
                <a16:creationId xmlns:a16="http://schemas.microsoft.com/office/drawing/2014/main" id="{4D5C24C6-4DD0-4193-AD42-019C1134797B}"/>
              </a:ext>
            </a:extLst>
          </p:cNvPr>
          <p:cNvSpPr txBox="1"/>
          <p:nvPr/>
        </p:nvSpPr>
        <p:spPr bwMode="auto">
          <a:xfrm>
            <a:off x="6705142" y="2907989"/>
            <a:ext cx="1512169" cy="30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5100" rIns="67500" bIns="351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盤中零股</a:t>
            </a:r>
            <a:endParaRPr lang="en-US" altLang="zh-CN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980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5EAB2B-D714-4DDD-A038-A82B594C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grpSp>
        <p:nvGrpSpPr>
          <p:cNvPr id="31" name="群組 30"/>
          <p:cNvGrpSpPr/>
          <p:nvPr/>
        </p:nvGrpSpPr>
        <p:grpSpPr>
          <a:xfrm>
            <a:off x="225365" y="1772816"/>
            <a:ext cx="8667115" cy="3912269"/>
            <a:chOff x="297810" y="2348880"/>
            <a:chExt cx="8522663" cy="3550429"/>
          </a:xfrm>
        </p:grpSpPr>
        <p:grpSp>
          <p:nvGrpSpPr>
            <p:cNvPr id="5" name="6b724148-1469-474b-af26-c2bcadae53f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47E7100E-43AA-45CA-B209-7B130A3AFAD7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297810" y="2348880"/>
              <a:ext cx="8522663" cy="3550429"/>
              <a:chOff x="627533" y="1748798"/>
              <a:chExt cx="10891367" cy="3847424"/>
            </a:xfrm>
          </p:grpSpPr>
          <p:grpSp>
            <p:nvGrpSpPr>
              <p:cNvPr id="6" name="íṡḻiḋe">
                <a:extLst>
                  <a:ext uri="{FF2B5EF4-FFF2-40B4-BE49-F238E27FC236}">
                    <a16:creationId xmlns:a16="http://schemas.microsoft.com/office/drawing/2014/main" id="{3FB38C62-43DB-40A8-B656-C4BEB7DAA7FE}"/>
                  </a:ext>
                </a:extLst>
              </p:cNvPr>
              <p:cNvGrpSpPr/>
              <p:nvPr/>
            </p:nvGrpSpPr>
            <p:grpSpPr>
              <a:xfrm>
                <a:off x="3927547" y="2102870"/>
                <a:ext cx="4495801" cy="2470974"/>
                <a:chOff x="3927548" y="1928333"/>
                <a:chExt cx="4495801" cy="2470974"/>
              </a:xfrm>
            </p:grpSpPr>
            <p:sp>
              <p:nvSpPr>
                <p:cNvPr id="23" name="î$lïďê">
                  <a:extLst>
                    <a:ext uri="{FF2B5EF4-FFF2-40B4-BE49-F238E27FC236}">
                      <a16:creationId xmlns:a16="http://schemas.microsoft.com/office/drawing/2014/main" id="{9A5D0501-4E9C-4F95-96C5-98C056218402}"/>
                    </a:ext>
                  </a:extLst>
                </p:cNvPr>
                <p:cNvSpPr/>
                <p:nvPr/>
              </p:nvSpPr>
              <p:spPr>
                <a:xfrm>
                  <a:off x="5953175" y="1928333"/>
                  <a:ext cx="2470174" cy="2470974"/>
                </a:xfrm>
                <a:custGeom>
                  <a:avLst/>
                  <a:gdLst>
                    <a:gd name="connsiteX0" fmla="*/ 1484938 w 2970838"/>
                    <a:gd name="connsiteY0" fmla="*/ 0 h 2971800"/>
                    <a:gd name="connsiteX1" fmla="*/ 2970838 w 2970838"/>
                    <a:gd name="connsiteY1" fmla="*/ 1485900 h 2971800"/>
                    <a:gd name="connsiteX2" fmla="*/ 1484938 w 2970838"/>
                    <a:gd name="connsiteY2" fmla="*/ 2971800 h 2971800"/>
                    <a:gd name="connsiteX3" fmla="*/ 6710 w 2970838"/>
                    <a:gd name="connsiteY3" fmla="*/ 1637825 h 2971800"/>
                    <a:gd name="connsiteX4" fmla="*/ 0 w 2970838"/>
                    <a:gd name="connsiteY4" fmla="*/ 1504951 h 2971800"/>
                    <a:gd name="connsiteX5" fmla="*/ 533765 w 2970838"/>
                    <a:gd name="connsiteY5" fmla="*/ 1504951 h 2971800"/>
                    <a:gd name="connsiteX6" fmla="*/ 537719 w 2970838"/>
                    <a:gd name="connsiteY6" fmla="*/ 1583250 h 2971800"/>
                    <a:gd name="connsiteX7" fmla="*/ 1484938 w 2970838"/>
                    <a:gd name="connsiteY7" fmla="*/ 2438035 h 2971800"/>
                    <a:gd name="connsiteX8" fmla="*/ 2437073 w 2970838"/>
                    <a:gd name="connsiteY8" fmla="*/ 1485900 h 2971800"/>
                    <a:gd name="connsiteX9" fmla="*/ 1484938 w 2970838"/>
                    <a:gd name="connsiteY9" fmla="*/ 533765 h 2971800"/>
                    <a:gd name="connsiteX10" fmla="*/ 811677 w 2970838"/>
                    <a:gd name="connsiteY10" fmla="*/ 812639 h 2971800"/>
                    <a:gd name="connsiteX11" fmla="*/ 745820 w 2970838"/>
                    <a:gd name="connsiteY11" fmla="*/ 892459 h 2971800"/>
                    <a:gd name="connsiteX12" fmla="*/ 366414 w 2970838"/>
                    <a:gd name="connsiteY12" fmla="*/ 509846 h 2971800"/>
                    <a:gd name="connsiteX13" fmla="*/ 434248 w 2970838"/>
                    <a:gd name="connsiteY13" fmla="*/ 435210 h 2971800"/>
                    <a:gd name="connsiteX14" fmla="*/ 1484938 w 2970838"/>
                    <a:gd name="connsiteY14" fmla="*/ 0 h 2971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970838" h="2971800">
                      <a:moveTo>
                        <a:pt x="1484938" y="0"/>
                      </a:moveTo>
                      <a:cubicBezTo>
                        <a:pt x="2305578" y="0"/>
                        <a:pt x="2970838" y="665260"/>
                        <a:pt x="2970838" y="1485900"/>
                      </a:cubicBezTo>
                      <a:cubicBezTo>
                        <a:pt x="2970838" y="2306540"/>
                        <a:pt x="2305578" y="2971800"/>
                        <a:pt x="1484938" y="2971800"/>
                      </a:cubicBezTo>
                      <a:cubicBezTo>
                        <a:pt x="715588" y="2971800"/>
                        <a:pt x="82803" y="2387099"/>
                        <a:pt x="6710" y="1637825"/>
                      </a:cubicBezTo>
                      <a:lnTo>
                        <a:pt x="0" y="1504951"/>
                      </a:lnTo>
                      <a:lnTo>
                        <a:pt x="533765" y="1504951"/>
                      </a:lnTo>
                      <a:lnTo>
                        <a:pt x="537719" y="1583250"/>
                      </a:lnTo>
                      <a:cubicBezTo>
                        <a:pt x="586478" y="2063371"/>
                        <a:pt x="991954" y="2438035"/>
                        <a:pt x="1484938" y="2438035"/>
                      </a:cubicBezTo>
                      <a:cubicBezTo>
                        <a:pt x="2010788" y="2438035"/>
                        <a:pt x="2437073" y="2011750"/>
                        <a:pt x="2437073" y="1485900"/>
                      </a:cubicBezTo>
                      <a:cubicBezTo>
                        <a:pt x="2437073" y="960050"/>
                        <a:pt x="2010788" y="533765"/>
                        <a:pt x="1484938" y="533765"/>
                      </a:cubicBezTo>
                      <a:cubicBezTo>
                        <a:pt x="1222013" y="533765"/>
                        <a:pt x="983979" y="640336"/>
                        <a:pt x="811677" y="812639"/>
                      </a:cubicBezTo>
                      <a:lnTo>
                        <a:pt x="745820" y="892459"/>
                      </a:lnTo>
                      <a:lnTo>
                        <a:pt x="366414" y="509846"/>
                      </a:lnTo>
                      <a:lnTo>
                        <a:pt x="434248" y="435210"/>
                      </a:lnTo>
                      <a:cubicBezTo>
                        <a:pt x="703143" y="166315"/>
                        <a:pt x="1074618" y="0"/>
                        <a:pt x="1484938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24" name="ïṡļïde">
                  <a:extLst>
                    <a:ext uri="{FF2B5EF4-FFF2-40B4-BE49-F238E27FC236}">
                      <a16:creationId xmlns:a16="http://schemas.microsoft.com/office/drawing/2014/main" id="{C1FD8265-BFA5-4699-AF82-45307CADCE2C}"/>
                    </a:ext>
                  </a:extLst>
                </p:cNvPr>
                <p:cNvSpPr/>
                <p:nvPr/>
              </p:nvSpPr>
              <p:spPr>
                <a:xfrm flipV="1">
                  <a:off x="3927548" y="1928333"/>
                  <a:ext cx="2470974" cy="2470974"/>
                </a:xfrm>
                <a:custGeom>
                  <a:avLst/>
                  <a:gdLst>
                    <a:gd name="connsiteX0" fmla="*/ 1485900 w 2971800"/>
                    <a:gd name="connsiteY0" fmla="*/ 2971800 h 2971800"/>
                    <a:gd name="connsiteX1" fmla="*/ 2971800 w 2971800"/>
                    <a:gd name="connsiteY1" fmla="*/ 1485900 h 2971800"/>
                    <a:gd name="connsiteX2" fmla="*/ 2970838 w 2971800"/>
                    <a:gd name="connsiteY2" fmla="*/ 1466849 h 2971800"/>
                    <a:gd name="connsiteX3" fmla="*/ 2437073 w 2971800"/>
                    <a:gd name="connsiteY3" fmla="*/ 1466849 h 2971800"/>
                    <a:gd name="connsiteX4" fmla="*/ 2438035 w 2971800"/>
                    <a:gd name="connsiteY4" fmla="*/ 1485900 h 2971800"/>
                    <a:gd name="connsiteX5" fmla="*/ 1485900 w 2971800"/>
                    <a:gd name="connsiteY5" fmla="*/ 2438035 h 2971800"/>
                    <a:gd name="connsiteX6" fmla="*/ 533765 w 2971800"/>
                    <a:gd name="connsiteY6" fmla="*/ 1485900 h 2971800"/>
                    <a:gd name="connsiteX7" fmla="*/ 1485900 w 2971800"/>
                    <a:gd name="connsiteY7" fmla="*/ 533765 h 2971800"/>
                    <a:gd name="connsiteX8" fmla="*/ 2159161 w 2971800"/>
                    <a:gd name="connsiteY8" fmla="*/ 812639 h 2971800"/>
                    <a:gd name="connsiteX9" fmla="*/ 2207859 w 2971800"/>
                    <a:gd name="connsiteY9" fmla="*/ 871662 h 2971800"/>
                    <a:gd name="connsiteX10" fmla="*/ 2586355 w 2971800"/>
                    <a:gd name="connsiteY10" fmla="*/ 489966 h 2971800"/>
                    <a:gd name="connsiteX11" fmla="*/ 2536590 w 2971800"/>
                    <a:gd name="connsiteY11" fmla="*/ 435210 h 2971800"/>
                    <a:gd name="connsiteX12" fmla="*/ 1485900 w 2971800"/>
                    <a:gd name="connsiteY12" fmla="*/ 0 h 2971800"/>
                    <a:gd name="connsiteX13" fmla="*/ 0 w 2971800"/>
                    <a:gd name="connsiteY13" fmla="*/ 1485900 h 2971800"/>
                    <a:gd name="connsiteX14" fmla="*/ 1485900 w 2971800"/>
                    <a:gd name="connsiteY14" fmla="*/ 2971800 h 2971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971800" h="2971800">
                      <a:moveTo>
                        <a:pt x="1485900" y="2971800"/>
                      </a:moveTo>
                      <a:cubicBezTo>
                        <a:pt x="2306540" y="2971800"/>
                        <a:pt x="2971800" y="2306540"/>
                        <a:pt x="2971800" y="1485900"/>
                      </a:cubicBezTo>
                      <a:lnTo>
                        <a:pt x="2970838" y="1466849"/>
                      </a:lnTo>
                      <a:lnTo>
                        <a:pt x="2437073" y="1466849"/>
                      </a:lnTo>
                      <a:lnTo>
                        <a:pt x="2438035" y="1485900"/>
                      </a:lnTo>
                      <a:cubicBezTo>
                        <a:pt x="2438035" y="2011750"/>
                        <a:pt x="2011750" y="2438035"/>
                        <a:pt x="1485900" y="2438035"/>
                      </a:cubicBezTo>
                      <a:cubicBezTo>
                        <a:pt x="960050" y="2438035"/>
                        <a:pt x="533765" y="2011750"/>
                        <a:pt x="533765" y="1485900"/>
                      </a:cubicBezTo>
                      <a:cubicBezTo>
                        <a:pt x="533765" y="960050"/>
                        <a:pt x="960050" y="533765"/>
                        <a:pt x="1485900" y="533765"/>
                      </a:cubicBezTo>
                      <a:cubicBezTo>
                        <a:pt x="1748825" y="533765"/>
                        <a:pt x="1986859" y="640336"/>
                        <a:pt x="2159161" y="812639"/>
                      </a:cubicBezTo>
                      <a:lnTo>
                        <a:pt x="2207859" y="871662"/>
                      </a:lnTo>
                      <a:lnTo>
                        <a:pt x="2586355" y="489966"/>
                      </a:lnTo>
                      <a:lnTo>
                        <a:pt x="2536590" y="435210"/>
                      </a:lnTo>
                      <a:cubicBezTo>
                        <a:pt x="2267695" y="166315"/>
                        <a:pt x="1896220" y="0"/>
                        <a:pt x="1485900" y="0"/>
                      </a:cubicBezTo>
                      <a:cubicBezTo>
                        <a:pt x="665260" y="0"/>
                        <a:pt x="0" y="665260"/>
                        <a:pt x="0" y="1485900"/>
                      </a:cubicBezTo>
                      <a:cubicBezTo>
                        <a:pt x="0" y="2306540"/>
                        <a:pt x="665260" y="2971800"/>
                        <a:pt x="1485900" y="2971800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</p:grpSp>
          <p:sp>
            <p:nvSpPr>
              <p:cNvPr id="7" name="î$ľïďê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660400" y="2136396"/>
                <a:ext cx="3095600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7500" tIns="35100" rIns="67500" bIns="35100" anchor="t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股票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、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TDR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、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ETF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、</a:t>
                </a:r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受益證券</a:t>
                </a:r>
                <a:endParaRPr lang="en-US" altLang="zh-CN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" name="îŝlíḋê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660400" y="1748798"/>
                <a:ext cx="3095600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7500" tIns="35100" rIns="67500" bIns="35100" anchor="b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交易標</a:t>
                </a:r>
                <a:r>
                  <a:rPr lang="zh-TW" altLang="en-US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的</a:t>
                </a:r>
                <a:endParaRPr lang="en-US" altLang="zh-CN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" name="išlîďê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660400" y="3575669"/>
                <a:ext cx="3095600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7500" tIns="35100" rIns="67500" bIns="35100" anchor="t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股</a:t>
                </a:r>
                <a:r>
                  <a:rPr lang="en-US" altLang="zh-TW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~999</a:t>
                </a: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股 </a:t>
                </a:r>
                <a:endParaRPr lang="en-US" altLang="zh-CN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" name="isľíde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660400" y="3188071"/>
                <a:ext cx="3095600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7500" tIns="35100" rIns="67500" bIns="35100" anchor="b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交易單</a:t>
                </a:r>
                <a:r>
                  <a:rPr lang="zh-TW" altLang="en-US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位</a:t>
                </a:r>
                <a:endParaRPr lang="en-US" altLang="zh-CN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" name="ïśļîḋê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653112" y="5038823"/>
                <a:ext cx="3095600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7500" tIns="35100" rIns="67500" bIns="351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TW" altLang="en-US" sz="1600" u="sng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開盤競價基準</a:t>
                </a:r>
                <a:r>
                  <a:rPr lang="zh-TW" altLang="en-US" sz="1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同普通交易</a:t>
                </a:r>
                <a:r>
                  <a:rPr lang="en-US" altLang="zh-CN" sz="1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.</a:t>
                </a:r>
                <a:endParaRPr lang="en-US" altLang="zh-CN" sz="16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2" name="ï$ḻiḋé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627533" y="4627344"/>
                <a:ext cx="3095600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7500" tIns="35100" rIns="67500" bIns="35100" anchor="b" anchorCtr="0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24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每日升降幅度、升降單位</a:t>
                </a:r>
                <a:endParaRPr lang="en-US" altLang="zh-CN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9A62AA84-0824-4696-B588-AA97254755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995" y="2940933"/>
                <a:ext cx="2753558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C6031032-722C-44BE-B605-6674B8D0F6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995" y="4380206"/>
                <a:ext cx="2753558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îsľïḋè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8616000" y="2136396"/>
                <a:ext cx="2902900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7500" tIns="35100" rIns="67500" bIns="35100" anchor="t" anchorCtr="0">
                <a:normAutofit fontScale="925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30000"/>
                  </a:lnSpc>
                </a:pPr>
                <a:r>
                  <a:rPr lang="zh-TW" altLang="en-US" sz="1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僅得</a:t>
                </a:r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以</a:t>
                </a:r>
                <a:r>
                  <a:rPr lang="zh-TW" altLang="en-US" sz="1600" u="sng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限價</a:t>
                </a:r>
                <a:r>
                  <a:rPr lang="en-US" altLang="zh-TW" sz="1600" u="sng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ROD</a:t>
                </a:r>
                <a:r>
                  <a:rPr lang="zh-TW" altLang="en-US" sz="1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進行委託</a:t>
                </a:r>
                <a:endParaRPr lang="en-US" altLang="zh-CN" sz="16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6" name="ïsḻiďé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8616000" y="1748798"/>
                <a:ext cx="2902900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7500" tIns="35100" rIns="67500" bIns="35100" anchor="b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委託種</a:t>
                </a:r>
                <a:r>
                  <a:rPr lang="zh-TW" altLang="en-US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類</a:t>
                </a:r>
                <a:endParaRPr lang="en-US" altLang="zh-CN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ïšļîḋe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8616000" y="3575669"/>
                <a:ext cx="2902900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7500" tIns="35100" rIns="67500" bIns="351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30000"/>
                  </a:lnSpc>
                </a:pPr>
                <a:r>
                  <a:rPr lang="zh-TW" altLang="en-US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限減量、取消</a:t>
                </a:r>
                <a:endParaRPr lang="en-US" altLang="zh-CN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ï$1íďé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8616000" y="3188071"/>
                <a:ext cx="2902900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7500" tIns="35100" rIns="67500" bIns="35100" anchor="b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委託修改</a:t>
                </a:r>
                <a:endParaRPr lang="en-US" altLang="zh-CN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9" name="íşľiḍe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8616000" y="5014942"/>
                <a:ext cx="2902900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7500" tIns="35100" rIns="67500" bIns="35100" anchor="t" anchorCtr="0">
                <a:normAutofit fontScale="925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30000"/>
                  </a:lnSpc>
                </a:pPr>
                <a:r>
                  <a:rPr lang="zh-TW" altLang="en-US" sz="1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不得使用信用交易及借券賣出</a:t>
                </a:r>
                <a:endParaRPr lang="en-US" altLang="zh-CN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" name="ïSļîďê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8616000" y="4627344"/>
                <a:ext cx="2902900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7500" tIns="35100" rIns="67500" bIns="35100" anchor="b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交易限</a:t>
                </a:r>
                <a:r>
                  <a:rPr lang="zh-TW" altLang="en-US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制</a:t>
                </a:r>
                <a:endParaRPr lang="en-US" altLang="zh-CN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DABA60C7-77F4-4EA2-B861-752DE3891E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82213" y="2940933"/>
                <a:ext cx="2582150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78BC096D-1E2A-4CCD-B717-A0663B681E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82213" y="4380206"/>
                <a:ext cx="2582150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文字方塊 26"/>
            <p:cNvSpPr txBox="1"/>
            <p:nvPr/>
          </p:nvSpPr>
          <p:spPr>
            <a:xfrm>
              <a:off x="3319290" y="3366945"/>
              <a:ext cx="1073847" cy="995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200" b="1" dirty="0" smtClean="0">
                  <a:solidFill>
                    <a:schemeClr val="tx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盤中零股</a:t>
              </a:r>
              <a:endParaRPr lang="zh-TW" altLang="en-US" sz="32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4885765" y="3383908"/>
              <a:ext cx="1073847" cy="995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200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盤後零股</a:t>
              </a:r>
              <a:endParaRPr lang="zh-TW" altLang="en-US" sz="3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9" name="標題 39"/>
          <p:cNvSpPr txBox="1">
            <a:spLocks/>
          </p:cNvSpPr>
          <p:nvPr/>
        </p:nvSpPr>
        <p:spPr bwMode="auto">
          <a:xfrm>
            <a:off x="1078282" y="116389"/>
            <a:ext cx="6120681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04</a:t>
            </a:r>
            <a:r>
              <a:rPr kumimoji="0"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交易制度比較</a:t>
            </a:r>
            <a:r>
              <a:rPr kumimoji="0"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0"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相同</a:t>
            </a:r>
            <a:endParaRPr kumimoji="0"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五角星形 29"/>
          <p:cNvSpPr/>
          <p:nvPr/>
        </p:nvSpPr>
        <p:spPr>
          <a:xfrm>
            <a:off x="333163" y="5519978"/>
            <a:ext cx="288032" cy="282539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418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DC9E255-8E81-4697-889A-1034DD069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grpSp>
        <p:nvGrpSpPr>
          <p:cNvPr id="5" name="fd7a9c8e-24fb-46fd-8bfb-5697e463b30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CE527E53-4417-43A9-99CC-6A5DA2AE58CD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25760" y="1544123"/>
            <a:ext cx="8892479" cy="4932548"/>
            <a:chOff x="666751" y="1556792"/>
            <a:chExt cx="10858500" cy="4172694"/>
          </a:xfrm>
        </p:grpSpPr>
        <p:sp>
          <p:nvSpPr>
            <p:cNvPr id="6" name="iṩ1íḋè">
              <a:extLst>
                <a:ext uri="{FF2B5EF4-FFF2-40B4-BE49-F238E27FC236}">
                  <a16:creationId xmlns:a16="http://schemas.microsoft.com/office/drawing/2014/main" id="{E6849D7D-5356-4799-B07E-CC943DB33F3D}"/>
                </a:ext>
              </a:extLst>
            </p:cNvPr>
            <p:cNvSpPr/>
            <p:nvPr/>
          </p:nvSpPr>
          <p:spPr bwMode="auto">
            <a:xfrm>
              <a:off x="1384449" y="1556792"/>
              <a:ext cx="1547489" cy="552675"/>
            </a:xfrm>
            <a:prstGeom prst="homePlat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vert="horz" wrap="none" lIns="68580" tIns="34290" rIns="68580" bIns="3429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核定</a:t>
              </a: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實施</a:t>
              </a:r>
              <a:endParaRPr lang="zh-CN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FE4BB833-7AFC-43EC-9D0A-535C287205C2}"/>
                </a:ext>
              </a:extLst>
            </p:cNvPr>
            <p:cNvCxnSpPr/>
            <p:nvPr/>
          </p:nvCxnSpPr>
          <p:spPr>
            <a:xfrm rot="5400000">
              <a:off x="1232463" y="3325351"/>
              <a:ext cx="3537118" cy="230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ïṩlíďe">
              <a:extLst>
                <a:ext uri="{FF2B5EF4-FFF2-40B4-BE49-F238E27FC236}">
                  <a16:creationId xmlns:a16="http://schemas.microsoft.com/office/drawing/2014/main" id="{7138021F-FCC3-4029-98AA-06494EC4A4D9}"/>
                </a:ext>
              </a:extLst>
            </p:cNvPr>
            <p:cNvSpPr/>
            <p:nvPr/>
          </p:nvSpPr>
          <p:spPr bwMode="auto">
            <a:xfrm>
              <a:off x="3332627" y="1881718"/>
              <a:ext cx="1547489" cy="552675"/>
            </a:xfrm>
            <a:prstGeom prst="homePlat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vert="horz" wrap="none" lIns="68580" tIns="34290" rIns="68580" bIns="3429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電腦規</a:t>
              </a: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格</a:t>
              </a:r>
              <a:endParaRPr lang="zh-CN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2109FB5A-1CAA-4171-BF49-4410B4D96732}"/>
                </a:ext>
              </a:extLst>
            </p:cNvPr>
            <p:cNvCxnSpPr/>
            <p:nvPr/>
          </p:nvCxnSpPr>
          <p:spPr>
            <a:xfrm rot="5400000">
              <a:off x="3357497" y="3473421"/>
              <a:ext cx="3183406" cy="230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ś1ïde">
              <a:extLst>
                <a:ext uri="{FF2B5EF4-FFF2-40B4-BE49-F238E27FC236}">
                  <a16:creationId xmlns:a16="http://schemas.microsoft.com/office/drawing/2014/main" id="{DAE12E2A-2DFD-4AF8-844B-41594FC1BE19}"/>
                </a:ext>
              </a:extLst>
            </p:cNvPr>
            <p:cNvSpPr/>
            <p:nvPr/>
          </p:nvSpPr>
          <p:spPr bwMode="auto">
            <a:xfrm>
              <a:off x="5165570" y="2279644"/>
              <a:ext cx="1676542" cy="552675"/>
            </a:xfrm>
            <a:prstGeom prst="homePlate">
              <a:avLst/>
            </a:prstGeom>
            <a:solidFill>
              <a:schemeClr val="accent3"/>
            </a:solidFill>
            <a:ln w="19050">
              <a:noFill/>
              <a:round/>
              <a:headEnd/>
              <a:tailEnd/>
            </a:ln>
          </p:spPr>
          <p:txBody>
            <a:bodyPr vert="horz" wrap="none" lIns="68580" tIns="34290" rIns="68580" bIns="3429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宣導說明會</a:t>
              </a:r>
              <a:endParaRPr lang="zh-CN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06AFE53-9C93-4337-84C3-DBD958ACA32F}"/>
                </a:ext>
              </a:extLst>
            </p:cNvPr>
            <p:cNvCxnSpPr/>
            <p:nvPr/>
          </p:nvCxnSpPr>
          <p:spPr>
            <a:xfrm rot="5400000">
              <a:off x="5518455" y="3672384"/>
              <a:ext cx="2785480" cy="230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iṡḷïḍè">
              <a:extLst>
                <a:ext uri="{FF2B5EF4-FFF2-40B4-BE49-F238E27FC236}">
                  <a16:creationId xmlns:a16="http://schemas.microsoft.com/office/drawing/2014/main" id="{CEC0674A-3AD4-453F-B369-30345AA02158}"/>
                </a:ext>
              </a:extLst>
            </p:cNvPr>
            <p:cNvSpPr/>
            <p:nvPr/>
          </p:nvSpPr>
          <p:spPr bwMode="auto">
            <a:xfrm>
              <a:off x="7139509" y="2701546"/>
              <a:ext cx="1547489" cy="552675"/>
            </a:xfrm>
            <a:prstGeom prst="homePlate">
              <a:avLst/>
            </a:prstGeom>
            <a:solidFill>
              <a:schemeClr val="accent4"/>
            </a:solidFill>
            <a:ln w="19050">
              <a:noFill/>
              <a:round/>
              <a:headEnd/>
              <a:tailEnd/>
            </a:ln>
          </p:spPr>
          <p:txBody>
            <a:bodyPr vert="horz" wrap="none" lIns="68580" tIns="34290" rIns="68580" bIns="3429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開辦申請</a:t>
              </a:r>
              <a:endParaRPr lang="zh-CN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41B8B7AF-F65F-46E1-844C-E9D4EF751921}"/>
                </a:ext>
              </a:extLst>
            </p:cNvPr>
            <p:cNvCxnSpPr/>
            <p:nvPr/>
          </p:nvCxnSpPr>
          <p:spPr>
            <a:xfrm rot="5400000">
              <a:off x="7895062" y="3884013"/>
              <a:ext cx="2387555" cy="230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iSľîḋe">
              <a:extLst>
                <a:ext uri="{FF2B5EF4-FFF2-40B4-BE49-F238E27FC236}">
                  <a16:creationId xmlns:a16="http://schemas.microsoft.com/office/drawing/2014/main" id="{F0B4BEB9-D088-4FCE-9A78-1D115CEA8671}"/>
                </a:ext>
              </a:extLst>
            </p:cNvPr>
            <p:cNvSpPr/>
            <p:nvPr/>
          </p:nvSpPr>
          <p:spPr bwMode="auto">
            <a:xfrm>
              <a:off x="9190978" y="3116946"/>
              <a:ext cx="1547489" cy="552675"/>
            </a:xfrm>
            <a:prstGeom prst="homePlate">
              <a:avLst/>
            </a:prstGeom>
            <a:solidFill>
              <a:schemeClr val="accent5"/>
            </a:solidFill>
            <a:ln w="19050">
              <a:noFill/>
              <a:round/>
              <a:headEnd/>
              <a:tailEnd/>
            </a:ln>
          </p:spPr>
          <p:txBody>
            <a:bodyPr vert="horz" wrap="none" lIns="68580" tIns="34290" rIns="68580" bIns="3429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上</a:t>
              </a: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線</a:t>
              </a:r>
              <a:endParaRPr lang="zh-CN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C1A48374-3EA2-494F-B82F-0A749FE69990}"/>
                </a:ext>
              </a:extLst>
            </p:cNvPr>
            <p:cNvCxnSpPr/>
            <p:nvPr/>
          </p:nvCxnSpPr>
          <p:spPr>
            <a:xfrm rot="5400000">
              <a:off x="9812737" y="4111761"/>
              <a:ext cx="1989629" cy="230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îṥḷîḑe">
              <a:extLst>
                <a:ext uri="{FF2B5EF4-FFF2-40B4-BE49-F238E27FC236}">
                  <a16:creationId xmlns:a16="http://schemas.microsoft.com/office/drawing/2014/main" id="{F32065E5-EC7A-4D94-B609-BBA7F275E144}"/>
                </a:ext>
              </a:extLst>
            </p:cNvPr>
            <p:cNvSpPr/>
            <p:nvPr/>
          </p:nvSpPr>
          <p:spPr bwMode="auto">
            <a:xfrm>
              <a:off x="666751" y="4955741"/>
              <a:ext cx="10858500" cy="773745"/>
            </a:xfrm>
            <a:prstGeom prst="leftRightArrow">
              <a:avLst>
                <a:gd name="adj1" fmla="val 67857"/>
                <a:gd name="adj2" fmla="val 60714"/>
              </a:avLst>
            </a:prstGeom>
            <a:solidFill>
              <a:schemeClr val="tx2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íšļiḓè">
              <a:extLst>
                <a:ext uri="{FF2B5EF4-FFF2-40B4-BE49-F238E27FC236}">
                  <a16:creationId xmlns:a16="http://schemas.microsoft.com/office/drawing/2014/main" id="{8FB7DCAE-4E2A-42F0-B100-9AD58716D92C}"/>
                </a:ext>
              </a:extLst>
            </p:cNvPr>
            <p:cNvSpPr txBox="1"/>
            <p:nvPr/>
          </p:nvSpPr>
          <p:spPr>
            <a:xfrm>
              <a:off x="1696418" y="5188725"/>
              <a:ext cx="740121" cy="307777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</a:t>
              </a:r>
              <a:r>
                <a:rPr lang="en-US" altLang="zh-TW" sz="1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20.02</a:t>
              </a:r>
              <a:endParaRPr lang="zh-CN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íṣḻïďé">
              <a:extLst>
                <a:ext uri="{FF2B5EF4-FFF2-40B4-BE49-F238E27FC236}">
                  <a16:creationId xmlns:a16="http://schemas.microsoft.com/office/drawing/2014/main" id="{B12CE252-155D-485C-BA40-A59DF9C56543}"/>
                </a:ext>
              </a:extLst>
            </p:cNvPr>
            <p:cNvSpPr txBox="1"/>
            <p:nvPr/>
          </p:nvSpPr>
          <p:spPr>
            <a:xfrm>
              <a:off x="9584819" y="5188725"/>
              <a:ext cx="759805" cy="307777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</a:t>
              </a:r>
              <a:r>
                <a:rPr lang="en-US" altLang="zh-TW" sz="1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20.10.26</a:t>
              </a:r>
              <a:endParaRPr lang="zh-CN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íślïďè">
              <a:extLst>
                <a:ext uri="{FF2B5EF4-FFF2-40B4-BE49-F238E27FC236}">
                  <a16:creationId xmlns:a16="http://schemas.microsoft.com/office/drawing/2014/main" id="{93EA469B-3943-452B-8CE9-FE0EDFA9BB1B}"/>
                </a:ext>
              </a:extLst>
            </p:cNvPr>
            <p:cNvSpPr txBox="1"/>
            <p:nvPr/>
          </p:nvSpPr>
          <p:spPr>
            <a:xfrm>
              <a:off x="7667235" y="5188725"/>
              <a:ext cx="759805" cy="307777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</a:t>
              </a:r>
              <a:r>
                <a:rPr lang="en-US" altLang="zh-TW" sz="1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20.09</a:t>
              </a:r>
              <a:endParaRPr lang="zh-CN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is1îḋe">
              <a:extLst>
                <a:ext uri="{FF2B5EF4-FFF2-40B4-BE49-F238E27FC236}">
                  <a16:creationId xmlns:a16="http://schemas.microsoft.com/office/drawing/2014/main" id="{6DD06F75-5ED5-4C7A-98CC-D4EDB3622C20}"/>
                </a:ext>
              </a:extLst>
            </p:cNvPr>
            <p:cNvSpPr txBox="1"/>
            <p:nvPr/>
          </p:nvSpPr>
          <p:spPr>
            <a:xfrm>
              <a:off x="5687820" y="5188725"/>
              <a:ext cx="759805" cy="307777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</a:t>
              </a:r>
              <a:r>
                <a:rPr lang="en-US" altLang="zh-TW" sz="1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20.08</a:t>
              </a:r>
              <a:r>
                <a:rPr lang="zh-TW" altLang="en-US" sz="1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起</a:t>
              </a:r>
              <a:endParaRPr lang="zh-CN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ïsliďè">
              <a:extLst>
                <a:ext uri="{FF2B5EF4-FFF2-40B4-BE49-F238E27FC236}">
                  <a16:creationId xmlns:a16="http://schemas.microsoft.com/office/drawing/2014/main" id="{672E1501-E82D-4EB4-9EDD-AA5562C5254B}"/>
                </a:ext>
              </a:extLst>
            </p:cNvPr>
            <p:cNvSpPr txBox="1"/>
            <p:nvPr/>
          </p:nvSpPr>
          <p:spPr>
            <a:xfrm>
              <a:off x="3680129" y="5188725"/>
              <a:ext cx="759805" cy="307777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</a:t>
              </a:r>
              <a:r>
                <a:rPr lang="en-US" altLang="zh-TW" sz="1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20.04</a:t>
              </a:r>
              <a:endParaRPr lang="zh-CN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íṡļiḍe">
              <a:extLst>
                <a:ext uri="{FF2B5EF4-FFF2-40B4-BE49-F238E27FC236}">
                  <a16:creationId xmlns:a16="http://schemas.microsoft.com/office/drawing/2014/main" id="{312DC870-E71C-4415-AAE7-CFA5E8F320E1}"/>
                </a:ext>
              </a:extLst>
            </p:cNvPr>
            <p:cNvSpPr txBox="1"/>
            <p:nvPr/>
          </p:nvSpPr>
          <p:spPr bwMode="auto">
            <a:xfrm>
              <a:off x="2999871" y="2434393"/>
              <a:ext cx="1948178" cy="662997"/>
            </a:xfrm>
            <a:prstGeom prst="rect">
              <a:avLst/>
            </a:prstGeom>
            <a:noFill/>
            <a:extLst/>
          </p:spPr>
          <p:txBody>
            <a:bodyPr wrap="none" lIns="67500" tIns="35100" rIns="67500" bIns="35100" anchor="b" anchorCtr="1">
              <a:normAutofit/>
            </a:bodyPr>
            <a:lstStyle/>
            <a:p>
              <a:pPr latinLnBrk="0"/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規格公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告</a:t>
              </a:r>
              <a:endPara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íšļíḑé">
              <a:extLst>
                <a:ext uri="{FF2B5EF4-FFF2-40B4-BE49-F238E27FC236}">
                  <a16:creationId xmlns:a16="http://schemas.microsoft.com/office/drawing/2014/main" id="{26DD67C7-54D3-4FC6-BAEA-321740170AC2}"/>
                </a:ext>
              </a:extLst>
            </p:cNvPr>
            <p:cNvSpPr txBox="1"/>
            <p:nvPr/>
          </p:nvSpPr>
          <p:spPr bwMode="auto">
            <a:xfrm>
              <a:off x="2999871" y="3097390"/>
              <a:ext cx="1948178" cy="1520279"/>
            </a:xfrm>
            <a:prstGeom prst="rect">
              <a:avLst/>
            </a:prstGeom>
            <a:noFill/>
            <a:extLst/>
          </p:spPr>
          <p:txBody>
            <a:bodyPr wrap="square" lIns="67500" tIns="35100" rIns="67500" bIns="35100" anchor="t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電文規格業於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2020.4.26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臺證規字第</a:t>
              </a:r>
              <a:r>
                <a: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1090600813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號函公告市場</a:t>
              </a:r>
              <a:r>
                <a:rPr lang="en-US" altLang="zh-CN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endParaRPr lang="en-US" altLang="zh-CN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î$1îḋê">
              <a:extLst>
                <a:ext uri="{FF2B5EF4-FFF2-40B4-BE49-F238E27FC236}">
                  <a16:creationId xmlns:a16="http://schemas.microsoft.com/office/drawing/2014/main" id="{F57ED2D3-54FB-42A5-9D3C-62F727933222}"/>
                </a:ext>
              </a:extLst>
            </p:cNvPr>
            <p:cNvSpPr txBox="1"/>
            <p:nvPr/>
          </p:nvSpPr>
          <p:spPr bwMode="auto">
            <a:xfrm>
              <a:off x="4964169" y="2832319"/>
              <a:ext cx="1948178" cy="662997"/>
            </a:xfrm>
            <a:prstGeom prst="rect">
              <a:avLst/>
            </a:prstGeom>
            <a:noFill/>
            <a:extLst/>
          </p:spPr>
          <p:txBody>
            <a:bodyPr wrap="none" lIns="67500" tIns="35100" rIns="67500" bIns="35100" anchor="b" anchorCtr="1">
              <a:normAutofit/>
            </a:bodyPr>
            <a:lstStyle/>
            <a:p>
              <a:pPr latinLnBrk="0"/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多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場次宣導</a:t>
              </a:r>
              <a:endPara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iŝļíḑé">
              <a:extLst>
                <a:ext uri="{FF2B5EF4-FFF2-40B4-BE49-F238E27FC236}">
                  <a16:creationId xmlns:a16="http://schemas.microsoft.com/office/drawing/2014/main" id="{0EB1F8C4-FEC0-4774-A8FE-F99735AEB829}"/>
                </a:ext>
              </a:extLst>
            </p:cNvPr>
            <p:cNvSpPr txBox="1"/>
            <p:nvPr/>
          </p:nvSpPr>
          <p:spPr bwMode="auto">
            <a:xfrm>
              <a:off x="4964169" y="3495316"/>
              <a:ext cx="1948178" cy="595317"/>
            </a:xfrm>
            <a:prstGeom prst="rect">
              <a:avLst/>
            </a:prstGeom>
            <a:noFill/>
            <a:extLst/>
          </p:spPr>
          <p:txBody>
            <a:bodyPr wrap="square" lIns="67500" tIns="35100" rIns="67500" bIns="35100" anchor="t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預計自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月起辦理多場次宣導說明會，對證券商從業人員進行宣導</a:t>
              </a:r>
              <a:r>
                <a:rPr lang="en-US" altLang="zh-CN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endParaRPr lang="en-US" altLang="zh-CN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ïšļíḋé">
              <a:extLst>
                <a:ext uri="{FF2B5EF4-FFF2-40B4-BE49-F238E27FC236}">
                  <a16:creationId xmlns:a16="http://schemas.microsoft.com/office/drawing/2014/main" id="{44C012D3-2FFF-4663-88CB-3284192F32DE}"/>
                </a:ext>
              </a:extLst>
            </p:cNvPr>
            <p:cNvSpPr txBox="1"/>
            <p:nvPr/>
          </p:nvSpPr>
          <p:spPr bwMode="auto">
            <a:xfrm>
              <a:off x="1042053" y="2109467"/>
              <a:ext cx="1948178" cy="662997"/>
            </a:xfrm>
            <a:prstGeom prst="rect">
              <a:avLst/>
            </a:prstGeom>
            <a:noFill/>
            <a:extLst/>
          </p:spPr>
          <p:txBody>
            <a:bodyPr wrap="none" lIns="67500" tIns="35100" rIns="67500" bIns="35100" anchor="b" anchorCtr="1">
              <a:normAutofit/>
            </a:bodyPr>
            <a:lstStyle/>
            <a:p>
              <a:pPr latinLnBrk="0"/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相關規章</a:t>
              </a:r>
              <a:endPara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atinLnBrk="0"/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修正公告</a:t>
              </a:r>
              <a:endPara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iśḷíḍè">
              <a:extLst>
                <a:ext uri="{FF2B5EF4-FFF2-40B4-BE49-F238E27FC236}">
                  <a16:creationId xmlns:a16="http://schemas.microsoft.com/office/drawing/2014/main" id="{EFEE3621-399B-44A6-8F22-9150052B5021}"/>
                </a:ext>
              </a:extLst>
            </p:cNvPr>
            <p:cNvSpPr txBox="1"/>
            <p:nvPr/>
          </p:nvSpPr>
          <p:spPr bwMode="auto">
            <a:xfrm>
              <a:off x="1042053" y="2772464"/>
              <a:ext cx="1948178" cy="595317"/>
            </a:xfrm>
            <a:prstGeom prst="rect">
              <a:avLst/>
            </a:prstGeom>
            <a:noFill/>
            <a:extLst/>
          </p:spPr>
          <p:txBody>
            <a:bodyPr wrap="square" lIns="67500" tIns="35100" rIns="67500" bIns="35100" anchor="t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相關規章修正業於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2020.2.26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證交字第</a:t>
              </a:r>
              <a:r>
                <a: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1090200551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號公告市場</a:t>
              </a:r>
              <a:r>
                <a:rPr lang="en-US" altLang="zh-CN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endParaRPr lang="en-US" altLang="zh-CN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iṡḻiḍe">
              <a:extLst>
                <a:ext uri="{FF2B5EF4-FFF2-40B4-BE49-F238E27FC236}">
                  <a16:creationId xmlns:a16="http://schemas.microsoft.com/office/drawing/2014/main" id="{DA7E2884-C4B1-4D76-B9BB-F885ACCE1327}"/>
                </a:ext>
              </a:extLst>
            </p:cNvPr>
            <p:cNvSpPr txBox="1"/>
            <p:nvPr/>
          </p:nvSpPr>
          <p:spPr bwMode="auto">
            <a:xfrm>
              <a:off x="6907739" y="3244062"/>
              <a:ext cx="1948178" cy="662997"/>
            </a:xfrm>
            <a:prstGeom prst="rect">
              <a:avLst/>
            </a:prstGeom>
            <a:noFill/>
            <a:extLst/>
          </p:spPr>
          <p:txBody>
            <a:bodyPr wrap="none" lIns="67500" tIns="35100" rIns="67500" bIns="35100" anchor="b" anchorCtr="1">
              <a:normAutofit/>
            </a:bodyPr>
            <a:lstStyle/>
            <a:p>
              <a:pPr latinLnBrk="0"/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檢附文件，</a:t>
              </a:r>
              <a:endPara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atinLnBrk="0"/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發函申請</a:t>
              </a:r>
              <a:endPara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îŝļíďe">
              <a:extLst>
                <a:ext uri="{FF2B5EF4-FFF2-40B4-BE49-F238E27FC236}">
                  <a16:creationId xmlns:a16="http://schemas.microsoft.com/office/drawing/2014/main" id="{7BBC3344-40A0-46BA-8361-0D5A5F96B416}"/>
                </a:ext>
              </a:extLst>
            </p:cNvPr>
            <p:cNvSpPr txBox="1"/>
            <p:nvPr/>
          </p:nvSpPr>
          <p:spPr bwMode="auto">
            <a:xfrm>
              <a:off x="6907738" y="3907059"/>
              <a:ext cx="2177645" cy="1083683"/>
            </a:xfrm>
            <a:prstGeom prst="rect">
              <a:avLst/>
            </a:prstGeom>
            <a:noFill/>
            <a:extLst/>
          </p:spPr>
          <p:txBody>
            <a:bodyPr wrap="square" lIns="67500" tIns="35100" rIns="67500" bIns="35100" anchor="t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請證券商自開辦前一個月，</a:t>
              </a:r>
              <a:r>
                <a:rPr lang="zh-TW" altLang="en-US" sz="1400" u="sng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發函檢附相關文件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如下頁說明</a:t>
              </a:r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，向本公司申請</a:t>
              </a:r>
              <a:r>
                <a:rPr lang="en-US" altLang="zh-CN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endParaRPr lang="en-US" altLang="zh-CN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i$ḻíde">
              <a:extLst>
                <a:ext uri="{FF2B5EF4-FFF2-40B4-BE49-F238E27FC236}">
                  <a16:creationId xmlns:a16="http://schemas.microsoft.com/office/drawing/2014/main" id="{384102D9-F685-4CC8-B3E5-E5FA9F485B08}"/>
                </a:ext>
              </a:extLst>
            </p:cNvPr>
            <p:cNvSpPr txBox="1"/>
            <p:nvPr/>
          </p:nvSpPr>
          <p:spPr bwMode="auto">
            <a:xfrm>
              <a:off x="8858221" y="3669621"/>
              <a:ext cx="1948178" cy="662997"/>
            </a:xfrm>
            <a:prstGeom prst="rect">
              <a:avLst/>
            </a:prstGeom>
            <a:noFill/>
            <a:extLst/>
          </p:spPr>
          <p:txBody>
            <a:bodyPr wrap="none" lIns="67500" tIns="35100" rIns="67500" bIns="35100" anchor="b" anchorCtr="1">
              <a:normAutofit/>
            </a:bodyPr>
            <a:lstStyle/>
            <a:p>
              <a:pPr latinLnBrk="0"/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實施日</a:t>
              </a:r>
              <a:endPara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3" name="標題 39"/>
          <p:cNvSpPr txBox="1">
            <a:spLocks noGrp="1"/>
          </p:cNvSpPr>
          <p:nvPr>
            <p:ph type="title"/>
          </p:nvPr>
        </p:nvSpPr>
        <p:spPr bwMode="auto">
          <a:xfrm>
            <a:off x="1115616" y="274638"/>
            <a:ext cx="590451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05</a:t>
            </a:r>
            <a:r>
              <a:rPr kumimoji="0"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開辦注意事項</a:t>
            </a:r>
            <a:endParaRPr kumimoji="0"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五角星形 33"/>
          <p:cNvSpPr/>
          <p:nvPr/>
        </p:nvSpPr>
        <p:spPr>
          <a:xfrm>
            <a:off x="5426572" y="2545500"/>
            <a:ext cx="288032" cy="282539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11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標題 39"/>
          <p:cNvSpPr txBox="1">
            <a:spLocks noGrp="1"/>
          </p:cNvSpPr>
          <p:nvPr>
            <p:ph type="title"/>
          </p:nvPr>
        </p:nvSpPr>
        <p:spPr bwMode="auto">
          <a:xfrm>
            <a:off x="1150966" y="206915"/>
            <a:ext cx="590451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05</a:t>
            </a:r>
            <a:r>
              <a:rPr kumimoji="0"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開辦注意事項</a:t>
            </a:r>
            <a:r>
              <a:rPr kumimoji="0"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kumimoji="0"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73C56-5251-436B-879B-E5EBD28DD3B5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  <p:grpSp>
        <p:nvGrpSpPr>
          <p:cNvPr id="30" name="群組 29"/>
          <p:cNvGrpSpPr/>
          <p:nvPr/>
        </p:nvGrpSpPr>
        <p:grpSpPr>
          <a:xfrm>
            <a:off x="323528" y="1186862"/>
            <a:ext cx="8709215" cy="869446"/>
            <a:chOff x="335567" y="1262143"/>
            <a:chExt cx="8709215" cy="869446"/>
          </a:xfrm>
        </p:grpSpPr>
        <p:sp>
          <p:nvSpPr>
            <p:cNvPr id="14" name="矩形 13"/>
            <p:cNvSpPr/>
            <p:nvPr/>
          </p:nvSpPr>
          <p:spPr>
            <a:xfrm>
              <a:off x="3140126" y="1378669"/>
              <a:ext cx="59046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dirty="0" smtClean="0">
                  <a:solidFill>
                    <a:srgbClr val="2C2C2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</a:rPr>
                <a:t>請於開辦</a:t>
              </a:r>
              <a:r>
                <a:rPr lang="zh-TW" altLang="en-US" sz="2000" b="1" dirty="0">
                  <a:solidFill>
                    <a:srgbClr val="2C2C2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</a:rPr>
                <a:t>前一個月</a:t>
              </a:r>
              <a:r>
                <a:rPr lang="zh-TW" altLang="en-US" sz="2000" dirty="0">
                  <a:solidFill>
                    <a:srgbClr val="2C2C2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</a:rPr>
                <a:t>，</a:t>
              </a:r>
              <a:r>
                <a:rPr lang="zh-TW" altLang="en-US" sz="2000" b="1" dirty="0">
                  <a:solidFill>
                    <a:srgbClr val="2C2C2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</a:rPr>
                <a:t>發函檢</a:t>
              </a:r>
              <a:r>
                <a:rPr lang="zh-TW" altLang="en-US" sz="2000" b="1" dirty="0" smtClean="0">
                  <a:solidFill>
                    <a:srgbClr val="2C2C2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</a:rPr>
                <a:t>附</a:t>
              </a:r>
              <a:r>
                <a:rPr lang="zh-TW" altLang="en-US" sz="2000" b="1" u="sng" dirty="0">
                  <a:solidFill>
                    <a:srgbClr val="2C2C2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</a:rPr>
                <a:t>下列</a:t>
              </a:r>
              <a:r>
                <a:rPr lang="zh-TW" altLang="en-US" sz="2000" b="1" u="sng" dirty="0" smtClean="0">
                  <a:solidFill>
                    <a:srgbClr val="2C2C2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</a:rPr>
                <a:t>文件</a:t>
              </a:r>
              <a:r>
                <a:rPr lang="zh-TW" altLang="en-US" sz="2000" dirty="0" smtClean="0">
                  <a:solidFill>
                    <a:srgbClr val="2C2C2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</a:rPr>
                <a:t>，向本公司申請</a:t>
              </a:r>
              <a:endParaRPr lang="en-US" altLang="zh-CN" sz="2000" dirty="0">
                <a:solidFill>
                  <a:srgbClr val="2C2C2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35567" y="1404478"/>
              <a:ext cx="266305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dirty="0" smtClean="0">
                  <a:solidFill>
                    <a:srgbClr val="2C2C2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</a:rPr>
                <a:t>開辦申請文件</a:t>
              </a:r>
              <a:endParaRPr lang="en-US" altLang="zh-CN" sz="3200" dirty="0">
                <a:solidFill>
                  <a:srgbClr val="2C2C2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endParaRPr>
            </a:p>
          </p:txBody>
        </p:sp>
        <p:cxnSp>
          <p:nvCxnSpPr>
            <p:cNvPr id="9" name="直線接點 8"/>
            <p:cNvCxnSpPr/>
            <p:nvPr/>
          </p:nvCxnSpPr>
          <p:spPr>
            <a:xfrm>
              <a:off x="3017244" y="1262143"/>
              <a:ext cx="0" cy="86944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群組 40"/>
          <p:cNvGrpSpPr/>
          <p:nvPr/>
        </p:nvGrpSpPr>
        <p:grpSpPr>
          <a:xfrm>
            <a:off x="315923" y="2316549"/>
            <a:ext cx="8085906" cy="4150797"/>
            <a:chOff x="297810" y="2048356"/>
            <a:chExt cx="8085906" cy="4150797"/>
          </a:xfrm>
        </p:grpSpPr>
        <p:grpSp>
          <p:nvGrpSpPr>
            <p:cNvPr id="18" name="组合 17"/>
            <p:cNvGrpSpPr/>
            <p:nvPr/>
          </p:nvGrpSpPr>
          <p:grpSpPr>
            <a:xfrm>
              <a:off x="2861502" y="3037012"/>
              <a:ext cx="558971" cy="558971"/>
              <a:chOff x="8038548" y="1158867"/>
              <a:chExt cx="745294" cy="745294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8038548" y="1158867"/>
                <a:ext cx="745294" cy="74529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6294" y="1251954"/>
                <a:ext cx="537496" cy="537496"/>
              </a:xfrm>
              <a:prstGeom prst="rect">
                <a:avLst/>
              </a:prstGeom>
            </p:spPr>
          </p:pic>
        </p:grpSp>
        <p:grpSp>
          <p:nvGrpSpPr>
            <p:cNvPr id="19" name="组合 18"/>
            <p:cNvGrpSpPr/>
            <p:nvPr/>
          </p:nvGrpSpPr>
          <p:grpSpPr>
            <a:xfrm>
              <a:off x="2856131" y="4156244"/>
              <a:ext cx="558971" cy="558971"/>
              <a:chOff x="8045013" y="2916636"/>
              <a:chExt cx="745294" cy="745294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8045013" y="2916636"/>
                <a:ext cx="745294" cy="74529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65632" y="3037255"/>
                <a:ext cx="504056" cy="504056"/>
              </a:xfrm>
              <a:prstGeom prst="rect">
                <a:avLst/>
              </a:prstGeom>
            </p:spPr>
          </p:pic>
        </p:grpSp>
        <p:grpSp>
          <p:nvGrpSpPr>
            <p:cNvPr id="20" name="组合 19"/>
            <p:cNvGrpSpPr/>
            <p:nvPr/>
          </p:nvGrpSpPr>
          <p:grpSpPr>
            <a:xfrm>
              <a:off x="2874620" y="5220803"/>
              <a:ext cx="558971" cy="558971"/>
              <a:chOff x="8046385" y="4721928"/>
              <a:chExt cx="745294" cy="745294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8046385" y="4721928"/>
                <a:ext cx="745294" cy="74529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41209" y="4816751"/>
                <a:ext cx="555648" cy="555648"/>
              </a:xfrm>
              <a:prstGeom prst="rect">
                <a:avLst/>
              </a:prstGeom>
            </p:spPr>
          </p:pic>
        </p:grpSp>
        <p:sp>
          <p:nvSpPr>
            <p:cNvPr id="21" name="矩形 20"/>
            <p:cNvSpPr/>
            <p:nvPr/>
          </p:nvSpPr>
          <p:spPr>
            <a:xfrm>
              <a:off x="3458693" y="3050622"/>
              <a:ext cx="32624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零股交易費率申報完成畫面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501534" y="3398000"/>
              <a:ext cx="448130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  <a:sym typeface="Segoe UI" panose="020B0502040204020203" pitchFamily="34" charset="0"/>
                </a:rPr>
                <a:t>請於「證券商申報單一窗口」完成零股交易費率</a:t>
              </a:r>
              <a:r>
                <a:rPr lang="zh-TW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  <a:sym typeface="Segoe UI" panose="020B0502040204020203" pitchFamily="34" charset="0"/>
                </a:rPr>
                <a:t>申報。</a:t>
              </a:r>
              <a:r>
                <a:rPr lang="en-US" altLang="zh-TW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  <a:sym typeface="Segoe UI" panose="020B0502040204020203" pitchFamily="34" charset="0"/>
                </a:rPr>
                <a:t>(</a:t>
              </a:r>
              <a:r>
                <a:rPr lang="zh-TW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  <a:sym typeface="Segoe UI" panose="020B0502040204020203" pitchFamily="34" charset="0"/>
                </a:rPr>
                <a:t>零股交易手續費申報功能自</a:t>
              </a:r>
              <a:r>
                <a:rPr lang="en-US" altLang="zh-TW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  <a:sym typeface="Segoe UI" panose="020B0502040204020203" pitchFamily="34" charset="0"/>
                </a:rPr>
                <a:t>109</a:t>
              </a:r>
              <a:r>
                <a:rPr lang="zh-TW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  <a:sym typeface="Segoe UI" panose="020B0502040204020203" pitchFamily="34" charset="0"/>
                </a:rPr>
                <a:t>年</a:t>
              </a:r>
              <a:r>
                <a:rPr lang="en-US" altLang="zh-TW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  <a:sym typeface="Segoe UI" panose="020B0502040204020203" pitchFamily="34" charset="0"/>
                </a:rPr>
                <a:t>8</a:t>
              </a:r>
              <a:r>
                <a:rPr lang="zh-TW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  <a:sym typeface="Segoe UI" panose="020B0502040204020203" pitchFamily="34" charset="0"/>
                </a:rPr>
                <a:t>月</a:t>
              </a:r>
              <a:r>
                <a:rPr lang="en-US" altLang="zh-TW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  <a:sym typeface="Segoe UI" panose="020B0502040204020203" pitchFamily="34" charset="0"/>
                </a:rPr>
                <a:t>17</a:t>
              </a:r>
              <a:r>
                <a:rPr lang="zh-TW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  <a:sym typeface="Segoe UI" panose="020B0502040204020203" pitchFamily="34" charset="0"/>
                </a:rPr>
                <a:t>日起上線，請於該功能上線後，再進行申報作業</a:t>
              </a:r>
              <a:r>
                <a:rPr lang="en-US" altLang="zh-TW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  <a:sym typeface="Segoe UI" panose="020B0502040204020203" pitchFamily="34" charset="0"/>
                </a:rPr>
                <a:t>)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518118" y="4156244"/>
              <a:ext cx="48013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提供</a:t>
              </a:r>
              <a:r>
                <a:rPr lang="zh-TW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盤中零股交易計費標準之方式及畫面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535578" y="4489168"/>
              <a:ext cx="465317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  <a:sym typeface="Segoe UI" panose="020B0502040204020203" pitchFamily="34" charset="0"/>
                </a:rPr>
                <a:t>設置相關機制使投資人</a:t>
              </a:r>
              <a:r>
                <a:rPr lang="zh-TW" altLang="en-US" sz="1400" u="sng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  <a:sym typeface="Segoe UI" panose="020B0502040204020203" pitchFamily="34" charset="0"/>
                </a:rPr>
                <a:t>首次</a:t>
              </a:r>
              <a:r>
                <a:rPr lang="zh-TW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  <a:sym typeface="Segoe UI" panose="020B0502040204020203" pitchFamily="34" charset="0"/>
                </a:rPr>
                <a:t>進行盤中零股下單時，瞭解零股交易手續費計費標準，並檢附相關畫面。例如</a:t>
              </a:r>
              <a:r>
                <a:rPr lang="zh-TW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  <a:sym typeface="Segoe UI" panose="020B0502040204020203" pitchFamily="34" charset="0"/>
                </a:rPr>
                <a:t>：以</a:t>
              </a:r>
              <a:r>
                <a:rPr lang="zh-TW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  <a:sym typeface="Segoe UI" panose="020B0502040204020203" pitchFamily="34" charset="0"/>
                </a:rPr>
                <a:t>彈跳視窗提醒投資人零股交易計費</a:t>
              </a:r>
              <a:r>
                <a:rPr lang="zh-TW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  <a:sym typeface="Segoe UI" panose="020B0502040204020203" pitchFamily="34" charset="0"/>
                </a:rPr>
                <a:t>標準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535578" y="5278731"/>
              <a:ext cx="24929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盤中零股交易下單畫面</a:t>
              </a:r>
              <a:endPara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603794" y="5625885"/>
              <a:ext cx="427678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  <a:sym typeface="Segoe UI" panose="020B0502040204020203" pitchFamily="34" charset="0"/>
                </a:rPr>
                <a:t>下單畫面務須</a:t>
              </a:r>
              <a:r>
                <a:rPr lang="zh-TW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  <a:sym typeface="Segoe UI" panose="020B0502040204020203" pitchFamily="34" charset="0"/>
                </a:rPr>
                <a:t>與整股下單介面有明顯區</a:t>
              </a:r>
              <a:r>
                <a:rPr lang="zh-TW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  <a:sym typeface="Segoe UI" panose="020B0502040204020203" pitchFamily="34" charset="0"/>
                </a:rPr>
                <a:t>隔</a:t>
              </a:r>
              <a:endParaRPr lang="zh-TW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grpSp>
          <p:nvGrpSpPr>
            <p:cNvPr id="32" name="群組 31"/>
            <p:cNvGrpSpPr/>
            <p:nvPr/>
          </p:nvGrpSpPr>
          <p:grpSpPr>
            <a:xfrm>
              <a:off x="297810" y="2048356"/>
              <a:ext cx="2203511" cy="4150797"/>
              <a:chOff x="704247" y="2198524"/>
              <a:chExt cx="2203511" cy="4150797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34" t="5698" r="26741" b="4591"/>
              <a:stretch/>
            </p:blipFill>
            <p:spPr>
              <a:xfrm>
                <a:off x="704247" y="2198524"/>
                <a:ext cx="2203511" cy="4150797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604" y="3442745"/>
                <a:ext cx="1376049" cy="2237162"/>
              </a:xfrm>
              <a:prstGeom prst="rect">
                <a:avLst/>
              </a:prstGeom>
            </p:spPr>
          </p:pic>
        </p:grpSp>
        <p:grpSp>
          <p:nvGrpSpPr>
            <p:cNvPr id="38" name="群組 37"/>
            <p:cNvGrpSpPr/>
            <p:nvPr/>
          </p:nvGrpSpPr>
          <p:grpSpPr>
            <a:xfrm>
              <a:off x="2852533" y="2134914"/>
              <a:ext cx="544968" cy="558971"/>
              <a:chOff x="3529979" y="6076864"/>
              <a:chExt cx="544968" cy="558971"/>
            </a:xfrm>
          </p:grpSpPr>
          <p:sp>
            <p:nvSpPr>
              <p:cNvPr id="35" name="椭圆 10"/>
              <p:cNvSpPr/>
              <p:nvPr/>
            </p:nvSpPr>
            <p:spPr>
              <a:xfrm>
                <a:off x="3529979" y="6076864"/>
                <a:ext cx="544968" cy="558971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37" name="图片 14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3029" y="6167925"/>
                <a:ext cx="430402" cy="430402"/>
              </a:xfrm>
              <a:prstGeom prst="rect">
                <a:avLst/>
              </a:prstGeom>
            </p:spPr>
          </p:pic>
        </p:grpSp>
        <p:sp>
          <p:nvSpPr>
            <p:cNvPr id="39" name="矩形 38"/>
            <p:cNvSpPr/>
            <p:nvPr/>
          </p:nvSpPr>
          <p:spPr>
            <a:xfrm>
              <a:off x="3428964" y="2106814"/>
              <a:ext cx="40318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申請開辦盤中零股交易檢附資料表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3515978" y="2442178"/>
              <a:ext cx="486773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TW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</a:rPr>
                <a:t>格式詳本公司</a:t>
              </a:r>
              <a:r>
                <a:rPr lang="en-US" altLang="zh-TW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</a:rPr>
                <a:t>2020.5.22</a:t>
              </a:r>
              <a:r>
                <a:rPr lang="zh-TW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</a:rPr>
                <a:t>臺</a:t>
              </a:r>
              <a:r>
                <a:rPr lang="zh-TW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</a:rPr>
                <a:t>證交字第</a:t>
              </a:r>
              <a:r>
                <a:rPr lang="en-US" altLang="zh-TW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</a:rPr>
                <a:t>1090201732</a:t>
              </a:r>
              <a:r>
                <a:rPr lang="zh-TW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</a:rPr>
                <a:t>號函</a:t>
              </a:r>
              <a:endParaRPr lang="en-US" altLang="zh-TW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TW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</a:rPr>
                <a:t>證券商經紀部門主管簽章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790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DC9E255-8E81-4697-889A-1034DD069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14</a:t>
            </a:fld>
            <a:endParaRPr lang="zh-CN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676931" y="1754379"/>
            <a:ext cx="6999479" cy="4224587"/>
            <a:chOff x="837471" y="1208814"/>
            <a:chExt cx="6999479" cy="4707643"/>
          </a:xfrm>
        </p:grpSpPr>
        <p:grpSp>
          <p:nvGrpSpPr>
            <p:cNvPr id="6" name="群組 5"/>
            <p:cNvGrpSpPr/>
            <p:nvPr/>
          </p:nvGrpSpPr>
          <p:grpSpPr>
            <a:xfrm>
              <a:off x="1115616" y="1208814"/>
              <a:ext cx="6336703" cy="4193189"/>
              <a:chOff x="3226475" y="2288132"/>
              <a:chExt cx="5413087" cy="3949180"/>
            </a:xfrm>
          </p:grpSpPr>
          <p:sp>
            <p:nvSpPr>
              <p:cNvPr id="19" name="ValueBack1">
                <a:extLst>
                  <a:ext uri="{FF2B5EF4-FFF2-40B4-BE49-F238E27FC236}">
                    <a16:creationId xmlns:a16="http://schemas.microsoft.com/office/drawing/2014/main" id="{886FA231-4A27-4463-864E-BC3FBAE9B1F3}"/>
                  </a:ext>
                </a:extLst>
              </p:cNvPr>
              <p:cNvSpPr/>
              <p:nvPr/>
            </p:nvSpPr>
            <p:spPr bwMode="auto">
              <a:xfrm>
                <a:off x="3226475" y="4996374"/>
                <a:ext cx="1692935" cy="1240938"/>
              </a:xfrm>
              <a:custGeom>
                <a:avLst/>
                <a:gdLst>
                  <a:gd name="T0" fmla="*/ 157 w 713"/>
                  <a:gd name="T1" fmla="*/ 149 h 522"/>
                  <a:gd name="T2" fmla="*/ 125 w 713"/>
                  <a:gd name="T3" fmla="*/ 312 h 522"/>
                  <a:gd name="T4" fmla="*/ 293 w 713"/>
                  <a:gd name="T5" fmla="*/ 409 h 522"/>
                  <a:gd name="T6" fmla="*/ 532 w 713"/>
                  <a:gd name="T7" fmla="*/ 372 h 522"/>
                  <a:gd name="T8" fmla="*/ 580 w 713"/>
                  <a:gd name="T9" fmla="*/ 212 h 522"/>
                  <a:gd name="T10" fmla="*/ 405 w 713"/>
                  <a:gd name="T11" fmla="*/ 111 h 522"/>
                  <a:gd name="T12" fmla="*/ 157 w 713"/>
                  <a:gd name="T13" fmla="*/ 149 h 522"/>
                  <a:gd name="T14" fmla="*/ 410 w 713"/>
                  <a:gd name="T15" fmla="*/ 80 h 522"/>
                  <a:gd name="T16" fmla="*/ 605 w 713"/>
                  <a:gd name="T17" fmla="*/ 196 h 522"/>
                  <a:gd name="T18" fmla="*/ 547 w 713"/>
                  <a:gd name="T19" fmla="*/ 400 h 522"/>
                  <a:gd name="T20" fmla="*/ 286 w 713"/>
                  <a:gd name="T21" fmla="*/ 439 h 522"/>
                  <a:gd name="T22" fmla="*/ 102 w 713"/>
                  <a:gd name="T23" fmla="*/ 329 h 522"/>
                  <a:gd name="T24" fmla="*/ 141 w 713"/>
                  <a:gd name="T25" fmla="*/ 125 h 522"/>
                  <a:gd name="T26" fmla="*/ 410 w 713"/>
                  <a:gd name="T27" fmla="*/ 8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13" h="522">
                    <a:moveTo>
                      <a:pt x="157" y="149"/>
                    </a:moveTo>
                    <a:cubicBezTo>
                      <a:pt x="50" y="146"/>
                      <a:pt x="28" y="277"/>
                      <a:pt x="125" y="312"/>
                    </a:cubicBezTo>
                    <a:cubicBezTo>
                      <a:pt x="128" y="407"/>
                      <a:pt x="212" y="452"/>
                      <a:pt x="293" y="409"/>
                    </a:cubicBezTo>
                    <a:cubicBezTo>
                      <a:pt x="367" y="501"/>
                      <a:pt x="490" y="480"/>
                      <a:pt x="532" y="372"/>
                    </a:cubicBezTo>
                    <a:cubicBezTo>
                      <a:pt x="647" y="395"/>
                      <a:pt x="685" y="252"/>
                      <a:pt x="580" y="212"/>
                    </a:cubicBezTo>
                    <a:cubicBezTo>
                      <a:pt x="587" y="107"/>
                      <a:pt x="489" y="57"/>
                      <a:pt x="405" y="111"/>
                    </a:cubicBezTo>
                    <a:cubicBezTo>
                      <a:pt x="328" y="25"/>
                      <a:pt x="205" y="40"/>
                      <a:pt x="157" y="149"/>
                    </a:cubicBezTo>
                    <a:close/>
                    <a:moveTo>
                      <a:pt x="410" y="80"/>
                    </a:moveTo>
                    <a:cubicBezTo>
                      <a:pt x="497" y="32"/>
                      <a:pt x="605" y="96"/>
                      <a:pt x="605" y="196"/>
                    </a:cubicBezTo>
                    <a:cubicBezTo>
                      <a:pt x="713" y="246"/>
                      <a:pt x="665" y="414"/>
                      <a:pt x="547" y="400"/>
                    </a:cubicBezTo>
                    <a:cubicBezTo>
                      <a:pt x="500" y="502"/>
                      <a:pt x="362" y="522"/>
                      <a:pt x="286" y="439"/>
                    </a:cubicBezTo>
                    <a:cubicBezTo>
                      <a:pt x="204" y="475"/>
                      <a:pt x="109" y="419"/>
                      <a:pt x="102" y="329"/>
                    </a:cubicBezTo>
                    <a:cubicBezTo>
                      <a:pt x="0" y="284"/>
                      <a:pt x="30" y="129"/>
                      <a:pt x="141" y="125"/>
                    </a:cubicBezTo>
                    <a:cubicBezTo>
                      <a:pt x="192" y="23"/>
                      <a:pt x="329" y="0"/>
                      <a:pt x="410" y="80"/>
                    </a:cubicBezTo>
                    <a:close/>
                  </a:path>
                </a:pathLst>
              </a:custGeom>
              <a:solidFill>
                <a:srgbClr val="1E415A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ValueShape1">
                <a:extLst>
                  <a:ext uri="{FF2B5EF4-FFF2-40B4-BE49-F238E27FC236}">
                    <a16:creationId xmlns:a16="http://schemas.microsoft.com/office/drawing/2014/main" id="{63D411DA-16B3-4E52-AAC4-F21F1464694F}"/>
                  </a:ext>
                </a:extLst>
              </p:cNvPr>
              <p:cNvSpPr/>
              <p:nvPr/>
            </p:nvSpPr>
            <p:spPr bwMode="auto">
              <a:xfrm>
                <a:off x="3576793" y="3462914"/>
                <a:ext cx="2003319" cy="1404709"/>
              </a:xfrm>
              <a:custGeom>
                <a:avLst/>
                <a:gdLst>
                  <a:gd name="T0" fmla="*/ 408 w 957"/>
                  <a:gd name="T1" fmla="*/ 116 h 695"/>
                  <a:gd name="T2" fmla="*/ 768 w 957"/>
                  <a:gd name="T3" fmla="*/ 173 h 695"/>
                  <a:gd name="T4" fmla="*/ 817 w 957"/>
                  <a:gd name="T5" fmla="*/ 430 h 695"/>
                  <a:gd name="T6" fmla="*/ 572 w 957"/>
                  <a:gd name="T7" fmla="*/ 574 h 695"/>
                  <a:gd name="T8" fmla="*/ 223 w 957"/>
                  <a:gd name="T9" fmla="*/ 521 h 695"/>
                  <a:gd name="T10" fmla="*/ 150 w 957"/>
                  <a:gd name="T11" fmla="*/ 267 h 695"/>
                  <a:gd name="T12" fmla="*/ 408 w 957"/>
                  <a:gd name="T13" fmla="*/ 116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7" h="695">
                    <a:moveTo>
                      <a:pt x="408" y="116"/>
                    </a:moveTo>
                    <a:cubicBezTo>
                      <a:pt x="512" y="0"/>
                      <a:pt x="704" y="29"/>
                      <a:pt x="768" y="173"/>
                    </a:cubicBezTo>
                    <a:cubicBezTo>
                      <a:pt x="918" y="169"/>
                      <a:pt x="957" y="379"/>
                      <a:pt x="817" y="430"/>
                    </a:cubicBezTo>
                    <a:cubicBezTo>
                      <a:pt x="815" y="555"/>
                      <a:pt x="680" y="631"/>
                      <a:pt x="572" y="574"/>
                    </a:cubicBezTo>
                    <a:cubicBezTo>
                      <a:pt x="475" y="695"/>
                      <a:pt x="281" y="667"/>
                      <a:pt x="223" y="521"/>
                    </a:cubicBezTo>
                    <a:cubicBezTo>
                      <a:pt x="65" y="552"/>
                      <a:pt x="0" y="325"/>
                      <a:pt x="150" y="267"/>
                    </a:cubicBezTo>
                    <a:cubicBezTo>
                      <a:pt x="141" y="129"/>
                      <a:pt x="294" y="42"/>
                      <a:pt x="408" y="116"/>
                    </a:cubicBezTo>
                    <a:close/>
                  </a:path>
                </a:pathLst>
              </a:custGeom>
              <a:gradFill>
                <a:gsLst>
                  <a:gs pos="0">
                    <a:srgbClr val="1E415A"/>
                  </a:gs>
                  <a:gs pos="100000">
                    <a:srgbClr val="D9D9D9"/>
                  </a:gs>
                  <a:gs pos="26000">
                    <a:srgbClr val="1E415A"/>
                  </a:gs>
                  <a:gs pos="27000">
                    <a:srgbClr val="D9D9D9"/>
                  </a:gs>
                </a:gsLst>
                <a:lin ang="16200000" scaled="0"/>
              </a:gradFill>
              <a:ln w="57150">
                <a:solidFill>
                  <a:srgbClr val="1E415A"/>
                </a:solidFill>
              </a:ln>
              <a:extLst/>
            </p:spPr>
            <p:txBody>
              <a:bodyPr anchor="ctr"/>
              <a:lstStyle/>
              <a:p>
                <a:pPr algn="ctr"/>
                <a:r>
                  <a:rPr lang="zh-TW" altLang="en-US" sz="32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大盤</a:t>
                </a:r>
                <a:endParaRPr sz="3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IconShape1">
                <a:extLst>
                  <a:ext uri="{FF2B5EF4-FFF2-40B4-BE49-F238E27FC236}">
                    <a16:creationId xmlns:a16="http://schemas.microsoft.com/office/drawing/2014/main" id="{CA68E553-9B23-473D-A582-14FDFF3CE339}"/>
                  </a:ext>
                </a:extLst>
              </p:cNvPr>
              <p:cNvSpPr/>
              <p:nvPr/>
            </p:nvSpPr>
            <p:spPr bwMode="auto">
              <a:xfrm>
                <a:off x="3773956" y="5363090"/>
                <a:ext cx="597973" cy="507505"/>
              </a:xfrm>
              <a:custGeom>
                <a:avLst/>
                <a:gdLst>
                  <a:gd name="connsiteX0" fmla="*/ 246732 w 607286"/>
                  <a:gd name="connsiteY0" fmla="*/ 261798 h 515410"/>
                  <a:gd name="connsiteX1" fmla="*/ 303643 w 607286"/>
                  <a:gd name="connsiteY1" fmla="*/ 283469 h 515410"/>
                  <a:gd name="connsiteX2" fmla="*/ 360554 w 607286"/>
                  <a:gd name="connsiteY2" fmla="*/ 261798 h 515410"/>
                  <a:gd name="connsiteX3" fmla="*/ 499721 w 607286"/>
                  <a:gd name="connsiteY3" fmla="*/ 439385 h 515410"/>
                  <a:gd name="connsiteX4" fmla="*/ 499956 w 607286"/>
                  <a:gd name="connsiteY4" fmla="*/ 447819 h 515410"/>
                  <a:gd name="connsiteX5" fmla="*/ 499956 w 607286"/>
                  <a:gd name="connsiteY5" fmla="*/ 457308 h 515410"/>
                  <a:gd name="connsiteX6" fmla="*/ 303643 w 607286"/>
                  <a:gd name="connsiteY6" fmla="*/ 515410 h 515410"/>
                  <a:gd name="connsiteX7" fmla="*/ 107330 w 607286"/>
                  <a:gd name="connsiteY7" fmla="*/ 457308 h 515410"/>
                  <a:gd name="connsiteX8" fmla="*/ 107330 w 607286"/>
                  <a:gd name="connsiteY8" fmla="*/ 444539 h 515410"/>
                  <a:gd name="connsiteX9" fmla="*/ 107682 w 607286"/>
                  <a:gd name="connsiteY9" fmla="*/ 435519 h 515410"/>
                  <a:gd name="connsiteX10" fmla="*/ 246732 w 607286"/>
                  <a:gd name="connsiteY10" fmla="*/ 261798 h 515410"/>
                  <a:gd name="connsiteX11" fmla="*/ 494038 w 607286"/>
                  <a:gd name="connsiteY11" fmla="*/ 237453 h 515410"/>
                  <a:gd name="connsiteX12" fmla="*/ 607169 w 607286"/>
                  <a:gd name="connsiteY12" fmla="*/ 381785 h 515410"/>
                  <a:gd name="connsiteX13" fmla="*/ 607286 w 607286"/>
                  <a:gd name="connsiteY13" fmla="*/ 388580 h 515410"/>
                  <a:gd name="connsiteX14" fmla="*/ 607286 w 607286"/>
                  <a:gd name="connsiteY14" fmla="*/ 396312 h 515410"/>
                  <a:gd name="connsiteX15" fmla="*/ 527367 w 607286"/>
                  <a:gd name="connsiteY15" fmla="*/ 436730 h 515410"/>
                  <a:gd name="connsiteX16" fmla="*/ 496972 w 607286"/>
                  <a:gd name="connsiteY16" fmla="*/ 296029 h 515410"/>
                  <a:gd name="connsiteX17" fmla="*/ 443927 w 607286"/>
                  <a:gd name="connsiteY17" fmla="*/ 255026 h 515410"/>
                  <a:gd name="connsiteX18" fmla="*/ 447800 w 607286"/>
                  <a:gd name="connsiteY18" fmla="*/ 255143 h 515410"/>
                  <a:gd name="connsiteX19" fmla="*/ 494038 w 607286"/>
                  <a:gd name="connsiteY19" fmla="*/ 237453 h 515410"/>
                  <a:gd name="connsiteX20" fmla="*/ 113199 w 607286"/>
                  <a:gd name="connsiteY20" fmla="*/ 237453 h 515410"/>
                  <a:gd name="connsiteX21" fmla="*/ 159417 w 607286"/>
                  <a:gd name="connsiteY21" fmla="*/ 255143 h 515410"/>
                  <a:gd name="connsiteX22" fmla="*/ 163288 w 607286"/>
                  <a:gd name="connsiteY22" fmla="*/ 255026 h 515410"/>
                  <a:gd name="connsiteX23" fmla="*/ 110266 w 607286"/>
                  <a:gd name="connsiteY23" fmla="*/ 296029 h 515410"/>
                  <a:gd name="connsiteX24" fmla="*/ 79884 w 607286"/>
                  <a:gd name="connsiteY24" fmla="*/ 436730 h 515410"/>
                  <a:gd name="connsiteX25" fmla="*/ 0 w 607286"/>
                  <a:gd name="connsiteY25" fmla="*/ 396312 h 515410"/>
                  <a:gd name="connsiteX26" fmla="*/ 0 w 607286"/>
                  <a:gd name="connsiteY26" fmla="*/ 388580 h 515410"/>
                  <a:gd name="connsiteX27" fmla="*/ 235 w 607286"/>
                  <a:gd name="connsiteY27" fmla="*/ 381785 h 515410"/>
                  <a:gd name="connsiteX28" fmla="*/ 113199 w 607286"/>
                  <a:gd name="connsiteY28" fmla="*/ 237453 h 515410"/>
                  <a:gd name="connsiteX29" fmla="*/ 447940 w 607286"/>
                  <a:gd name="connsiteY29" fmla="*/ 24839 h 515410"/>
                  <a:gd name="connsiteX30" fmla="*/ 532275 w 607286"/>
                  <a:gd name="connsiteY30" fmla="*/ 127229 h 515410"/>
                  <a:gd name="connsiteX31" fmla="*/ 447940 w 607286"/>
                  <a:gd name="connsiteY31" fmla="*/ 229620 h 515410"/>
                  <a:gd name="connsiteX32" fmla="*/ 409350 w 607286"/>
                  <a:gd name="connsiteY32" fmla="*/ 218373 h 515410"/>
                  <a:gd name="connsiteX33" fmla="*/ 435272 w 607286"/>
                  <a:gd name="connsiteY33" fmla="*/ 126058 h 515410"/>
                  <a:gd name="connsiteX34" fmla="*/ 416388 w 607286"/>
                  <a:gd name="connsiteY34" fmla="*/ 28588 h 515410"/>
                  <a:gd name="connsiteX35" fmla="*/ 447940 w 607286"/>
                  <a:gd name="connsiteY35" fmla="*/ 24839 h 515410"/>
                  <a:gd name="connsiteX36" fmla="*/ 159441 w 607286"/>
                  <a:gd name="connsiteY36" fmla="*/ 24839 h 515410"/>
                  <a:gd name="connsiteX37" fmla="*/ 190894 w 607286"/>
                  <a:gd name="connsiteY37" fmla="*/ 28588 h 515410"/>
                  <a:gd name="connsiteX38" fmla="*/ 171999 w 607286"/>
                  <a:gd name="connsiteY38" fmla="*/ 126058 h 515410"/>
                  <a:gd name="connsiteX39" fmla="*/ 197936 w 607286"/>
                  <a:gd name="connsiteY39" fmla="*/ 218373 h 515410"/>
                  <a:gd name="connsiteX40" fmla="*/ 159441 w 607286"/>
                  <a:gd name="connsiteY40" fmla="*/ 229620 h 515410"/>
                  <a:gd name="connsiteX41" fmla="*/ 74940 w 607286"/>
                  <a:gd name="connsiteY41" fmla="*/ 127229 h 515410"/>
                  <a:gd name="connsiteX42" fmla="*/ 159441 w 607286"/>
                  <a:gd name="connsiteY42" fmla="*/ 24839 h 515410"/>
                  <a:gd name="connsiteX43" fmla="*/ 303643 w 607286"/>
                  <a:gd name="connsiteY43" fmla="*/ 0 h 515410"/>
                  <a:gd name="connsiteX44" fmla="*/ 407586 w 607286"/>
                  <a:gd name="connsiteY44" fmla="*/ 126030 h 515410"/>
                  <a:gd name="connsiteX45" fmla="*/ 303643 w 607286"/>
                  <a:gd name="connsiteY45" fmla="*/ 252060 h 515410"/>
                  <a:gd name="connsiteX46" fmla="*/ 199700 w 607286"/>
                  <a:gd name="connsiteY46" fmla="*/ 126030 h 515410"/>
                  <a:gd name="connsiteX47" fmla="*/ 303643 w 607286"/>
                  <a:gd name="connsiteY47" fmla="*/ 0 h 515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07286" h="515410">
                    <a:moveTo>
                      <a:pt x="246732" y="261798"/>
                    </a:moveTo>
                    <a:cubicBezTo>
                      <a:pt x="246732" y="261798"/>
                      <a:pt x="263864" y="283469"/>
                      <a:pt x="303643" y="283469"/>
                    </a:cubicBezTo>
                    <a:cubicBezTo>
                      <a:pt x="343539" y="283469"/>
                      <a:pt x="360554" y="261798"/>
                      <a:pt x="360554" y="261798"/>
                    </a:cubicBezTo>
                    <a:cubicBezTo>
                      <a:pt x="482003" y="283586"/>
                      <a:pt x="497844" y="318143"/>
                      <a:pt x="499721" y="439385"/>
                    </a:cubicBezTo>
                    <a:cubicBezTo>
                      <a:pt x="499839" y="447233"/>
                      <a:pt x="499956" y="448522"/>
                      <a:pt x="499956" y="447819"/>
                    </a:cubicBezTo>
                    <a:cubicBezTo>
                      <a:pt x="499956" y="449928"/>
                      <a:pt x="499956" y="452973"/>
                      <a:pt x="499956" y="457308"/>
                    </a:cubicBezTo>
                    <a:cubicBezTo>
                      <a:pt x="499956" y="457308"/>
                      <a:pt x="471090" y="515410"/>
                      <a:pt x="303643" y="515410"/>
                    </a:cubicBezTo>
                    <a:cubicBezTo>
                      <a:pt x="136313" y="515410"/>
                      <a:pt x="107330" y="457308"/>
                      <a:pt x="107330" y="457308"/>
                    </a:cubicBezTo>
                    <a:cubicBezTo>
                      <a:pt x="107330" y="450513"/>
                      <a:pt x="107330" y="446648"/>
                      <a:pt x="107330" y="444539"/>
                    </a:cubicBezTo>
                    <a:cubicBezTo>
                      <a:pt x="107330" y="445593"/>
                      <a:pt x="107447" y="445125"/>
                      <a:pt x="107682" y="435519"/>
                    </a:cubicBezTo>
                    <a:cubicBezTo>
                      <a:pt x="109794" y="317440"/>
                      <a:pt x="126691" y="283352"/>
                      <a:pt x="246732" y="261798"/>
                    </a:cubicBezTo>
                    <a:close/>
                    <a:moveTo>
                      <a:pt x="494038" y="237453"/>
                    </a:moveTo>
                    <a:cubicBezTo>
                      <a:pt x="592734" y="255260"/>
                      <a:pt x="605526" y="283260"/>
                      <a:pt x="607169" y="381785"/>
                    </a:cubicBezTo>
                    <a:cubicBezTo>
                      <a:pt x="607286" y="388112"/>
                      <a:pt x="607286" y="389166"/>
                      <a:pt x="607286" y="388580"/>
                    </a:cubicBezTo>
                    <a:cubicBezTo>
                      <a:pt x="607286" y="390220"/>
                      <a:pt x="607286" y="392681"/>
                      <a:pt x="607286" y="396312"/>
                    </a:cubicBezTo>
                    <a:cubicBezTo>
                      <a:pt x="607286" y="396312"/>
                      <a:pt x="593673" y="423609"/>
                      <a:pt x="527367" y="436730"/>
                    </a:cubicBezTo>
                    <a:cubicBezTo>
                      <a:pt x="526311" y="372413"/>
                      <a:pt x="520795" y="328598"/>
                      <a:pt x="496972" y="296029"/>
                    </a:cubicBezTo>
                    <a:cubicBezTo>
                      <a:pt x="483241" y="277168"/>
                      <a:pt x="464464" y="264281"/>
                      <a:pt x="443927" y="255026"/>
                    </a:cubicBezTo>
                    <a:cubicBezTo>
                      <a:pt x="445218" y="255026"/>
                      <a:pt x="446509" y="255143"/>
                      <a:pt x="447800" y="255143"/>
                    </a:cubicBezTo>
                    <a:cubicBezTo>
                      <a:pt x="480190" y="255143"/>
                      <a:pt x="494038" y="237453"/>
                      <a:pt x="494038" y="237453"/>
                    </a:cubicBezTo>
                    <a:close/>
                    <a:moveTo>
                      <a:pt x="113199" y="237453"/>
                    </a:moveTo>
                    <a:cubicBezTo>
                      <a:pt x="113199" y="237453"/>
                      <a:pt x="127041" y="255143"/>
                      <a:pt x="159417" y="255143"/>
                    </a:cubicBezTo>
                    <a:cubicBezTo>
                      <a:pt x="160707" y="255143"/>
                      <a:pt x="161998" y="255026"/>
                      <a:pt x="163288" y="255026"/>
                    </a:cubicBezTo>
                    <a:cubicBezTo>
                      <a:pt x="142760" y="264281"/>
                      <a:pt x="124108" y="277168"/>
                      <a:pt x="110266" y="296029"/>
                    </a:cubicBezTo>
                    <a:cubicBezTo>
                      <a:pt x="86453" y="328598"/>
                      <a:pt x="81057" y="372413"/>
                      <a:pt x="79884" y="436730"/>
                    </a:cubicBezTo>
                    <a:cubicBezTo>
                      <a:pt x="13607" y="423609"/>
                      <a:pt x="0" y="396312"/>
                      <a:pt x="0" y="396312"/>
                    </a:cubicBezTo>
                    <a:cubicBezTo>
                      <a:pt x="0" y="392681"/>
                      <a:pt x="0" y="390220"/>
                      <a:pt x="0" y="388580"/>
                    </a:cubicBezTo>
                    <a:cubicBezTo>
                      <a:pt x="0" y="389166"/>
                      <a:pt x="117" y="388112"/>
                      <a:pt x="235" y="381785"/>
                    </a:cubicBezTo>
                    <a:cubicBezTo>
                      <a:pt x="1760" y="283260"/>
                      <a:pt x="14663" y="255260"/>
                      <a:pt x="113199" y="237453"/>
                    </a:cubicBezTo>
                    <a:close/>
                    <a:moveTo>
                      <a:pt x="447940" y="24839"/>
                    </a:moveTo>
                    <a:cubicBezTo>
                      <a:pt x="519842" y="24839"/>
                      <a:pt x="532275" y="70645"/>
                      <a:pt x="532275" y="127229"/>
                    </a:cubicBezTo>
                    <a:cubicBezTo>
                      <a:pt x="532275" y="183814"/>
                      <a:pt x="494506" y="229620"/>
                      <a:pt x="447940" y="229620"/>
                    </a:cubicBezTo>
                    <a:cubicBezTo>
                      <a:pt x="433982" y="229620"/>
                      <a:pt x="420962" y="225520"/>
                      <a:pt x="409350" y="218373"/>
                    </a:cubicBezTo>
                    <a:cubicBezTo>
                      <a:pt x="426123" y="191780"/>
                      <a:pt x="435272" y="159681"/>
                      <a:pt x="435272" y="126058"/>
                    </a:cubicBezTo>
                    <a:cubicBezTo>
                      <a:pt x="435272" y="96419"/>
                      <a:pt x="433044" y="59164"/>
                      <a:pt x="416388" y="28588"/>
                    </a:cubicBezTo>
                    <a:cubicBezTo>
                      <a:pt x="425302" y="26128"/>
                      <a:pt x="435741" y="24839"/>
                      <a:pt x="447940" y="24839"/>
                    </a:cubicBezTo>
                    <a:close/>
                    <a:moveTo>
                      <a:pt x="159441" y="24839"/>
                    </a:moveTo>
                    <a:cubicBezTo>
                      <a:pt x="171529" y="24839"/>
                      <a:pt x="181975" y="26128"/>
                      <a:pt x="190894" y="28588"/>
                    </a:cubicBezTo>
                    <a:cubicBezTo>
                      <a:pt x="174346" y="59164"/>
                      <a:pt x="171999" y="96419"/>
                      <a:pt x="171999" y="126058"/>
                    </a:cubicBezTo>
                    <a:cubicBezTo>
                      <a:pt x="171999" y="159681"/>
                      <a:pt x="181153" y="191780"/>
                      <a:pt x="197936" y="218373"/>
                    </a:cubicBezTo>
                    <a:cubicBezTo>
                      <a:pt x="186434" y="225520"/>
                      <a:pt x="173290" y="229620"/>
                      <a:pt x="159441" y="229620"/>
                    </a:cubicBezTo>
                    <a:cubicBezTo>
                      <a:pt x="112848" y="229620"/>
                      <a:pt x="74940" y="183814"/>
                      <a:pt x="74940" y="127229"/>
                    </a:cubicBezTo>
                    <a:cubicBezTo>
                      <a:pt x="74940" y="70645"/>
                      <a:pt x="87380" y="24839"/>
                      <a:pt x="159441" y="24839"/>
                    </a:cubicBezTo>
                    <a:close/>
                    <a:moveTo>
                      <a:pt x="303643" y="0"/>
                    </a:moveTo>
                    <a:cubicBezTo>
                      <a:pt x="392335" y="0"/>
                      <a:pt x="407586" y="56456"/>
                      <a:pt x="407586" y="126030"/>
                    </a:cubicBezTo>
                    <a:cubicBezTo>
                      <a:pt x="407586" y="195604"/>
                      <a:pt x="361011" y="252060"/>
                      <a:pt x="303643" y="252060"/>
                    </a:cubicBezTo>
                    <a:cubicBezTo>
                      <a:pt x="246275" y="252060"/>
                      <a:pt x="199700" y="195604"/>
                      <a:pt x="199700" y="126030"/>
                    </a:cubicBezTo>
                    <a:cubicBezTo>
                      <a:pt x="199700" y="56456"/>
                      <a:pt x="215069" y="0"/>
                      <a:pt x="303643" y="0"/>
                    </a:cubicBezTo>
                    <a:close/>
                  </a:path>
                </a:pathLst>
              </a:custGeom>
              <a:solidFill>
                <a:srgbClr val="1E415A"/>
              </a:solidFill>
              <a:ln>
                <a:noFill/>
              </a:ln>
            </p:spPr>
          </p:sp>
          <p:sp>
            <p:nvSpPr>
              <p:cNvPr id="22" name="ValueBack11">
                <a:extLst>
                  <a:ext uri="{FF2B5EF4-FFF2-40B4-BE49-F238E27FC236}">
                    <a16:creationId xmlns:a16="http://schemas.microsoft.com/office/drawing/2014/main" id="{A548F900-F333-4745-814B-D0F82EE88B77}"/>
                  </a:ext>
                </a:extLst>
              </p:cNvPr>
              <p:cNvSpPr/>
              <p:nvPr/>
            </p:nvSpPr>
            <p:spPr bwMode="auto">
              <a:xfrm rot="11219774" flipH="1">
                <a:off x="3372365" y="4477288"/>
                <a:ext cx="303813" cy="698072"/>
              </a:xfrm>
              <a:custGeom>
                <a:avLst/>
                <a:gdLst>
                  <a:gd name="T0" fmla="*/ 50 w 115"/>
                  <a:gd name="T1" fmla="*/ 207 h 276"/>
                  <a:gd name="T2" fmla="*/ 51 w 115"/>
                  <a:gd name="T3" fmla="*/ 216 h 276"/>
                  <a:gd name="T4" fmla="*/ 42 w 115"/>
                  <a:gd name="T5" fmla="*/ 216 h 276"/>
                  <a:gd name="T6" fmla="*/ 112 w 115"/>
                  <a:gd name="T7" fmla="*/ 233 h 276"/>
                  <a:gd name="T8" fmla="*/ 75 w 115"/>
                  <a:gd name="T9" fmla="*/ 276 h 276"/>
                  <a:gd name="T10" fmla="*/ 64 w 115"/>
                  <a:gd name="T11" fmla="*/ 228 h 276"/>
                  <a:gd name="T12" fmla="*/ 73 w 115"/>
                  <a:gd name="T13" fmla="*/ 227 h 276"/>
                  <a:gd name="T14" fmla="*/ 64 w 115"/>
                  <a:gd name="T15" fmla="*/ 237 h 276"/>
                  <a:gd name="T16" fmla="*/ 21 w 115"/>
                  <a:gd name="T17" fmla="*/ 186 h 276"/>
                  <a:gd name="T18" fmla="*/ 31 w 115"/>
                  <a:gd name="T19" fmla="*/ 186 h 276"/>
                  <a:gd name="T20" fmla="*/ 29 w 115"/>
                  <a:gd name="T21" fmla="*/ 195 h 276"/>
                  <a:gd name="T22" fmla="*/ 21 w 115"/>
                  <a:gd name="T23" fmla="*/ 186 h 276"/>
                  <a:gd name="T24" fmla="*/ 10 w 115"/>
                  <a:gd name="T25" fmla="*/ 157 h 276"/>
                  <a:gd name="T26" fmla="*/ 18 w 115"/>
                  <a:gd name="T27" fmla="*/ 162 h 276"/>
                  <a:gd name="T28" fmla="*/ 6 w 115"/>
                  <a:gd name="T29" fmla="*/ 165 h 276"/>
                  <a:gd name="T30" fmla="*/ 2 w 115"/>
                  <a:gd name="T31" fmla="*/ 129 h 276"/>
                  <a:gd name="T32" fmla="*/ 13 w 115"/>
                  <a:gd name="T33" fmla="*/ 133 h 276"/>
                  <a:gd name="T34" fmla="*/ 7 w 115"/>
                  <a:gd name="T35" fmla="*/ 140 h 276"/>
                  <a:gd name="T36" fmla="*/ 2 w 115"/>
                  <a:gd name="T37" fmla="*/ 129 h 276"/>
                  <a:gd name="T38" fmla="*/ 12 w 115"/>
                  <a:gd name="T39" fmla="*/ 98 h 276"/>
                  <a:gd name="T40" fmla="*/ 16 w 115"/>
                  <a:gd name="T41" fmla="*/ 105 h 276"/>
                  <a:gd name="T42" fmla="*/ 4 w 115"/>
                  <a:gd name="T43" fmla="*/ 103 h 276"/>
                  <a:gd name="T44" fmla="*/ 5 w 115"/>
                  <a:gd name="T45" fmla="*/ 99 h 276"/>
                  <a:gd name="T46" fmla="*/ 25 w 115"/>
                  <a:gd name="T47" fmla="*/ 71 h 276"/>
                  <a:gd name="T48" fmla="*/ 27 w 115"/>
                  <a:gd name="T49" fmla="*/ 79 h 276"/>
                  <a:gd name="T50" fmla="*/ 16 w 115"/>
                  <a:gd name="T51" fmla="*/ 73 h 276"/>
                  <a:gd name="T52" fmla="*/ 17 w 115"/>
                  <a:gd name="T53" fmla="*/ 72 h 276"/>
                  <a:gd name="T54" fmla="*/ 75 w 115"/>
                  <a:gd name="T55" fmla="*/ 3 h 276"/>
                  <a:gd name="T56" fmla="*/ 85 w 115"/>
                  <a:gd name="T57" fmla="*/ 12 h 276"/>
                  <a:gd name="T58" fmla="*/ 76 w 115"/>
                  <a:gd name="T59" fmla="*/ 12 h 276"/>
                  <a:gd name="T60" fmla="*/ 55 w 115"/>
                  <a:gd name="T61" fmla="*/ 26 h 276"/>
                  <a:gd name="T62" fmla="*/ 64 w 115"/>
                  <a:gd name="T63" fmla="*/ 25 h 276"/>
                  <a:gd name="T64" fmla="*/ 64 w 115"/>
                  <a:gd name="T65" fmla="*/ 34 h 276"/>
                  <a:gd name="T66" fmla="*/ 55 w 115"/>
                  <a:gd name="T67" fmla="*/ 26 h 276"/>
                  <a:gd name="T68" fmla="*/ 35 w 115"/>
                  <a:gd name="T69" fmla="*/ 48 h 276"/>
                  <a:gd name="T70" fmla="*/ 45 w 115"/>
                  <a:gd name="T71" fmla="*/ 56 h 276"/>
                  <a:gd name="T72" fmla="*/ 36 w 115"/>
                  <a:gd name="T73" fmla="*/ 57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5" h="276">
                    <a:moveTo>
                      <a:pt x="41" y="208"/>
                    </a:moveTo>
                    <a:cubicBezTo>
                      <a:pt x="43" y="205"/>
                      <a:pt x="47" y="205"/>
                      <a:pt x="50" y="207"/>
                    </a:cubicBezTo>
                    <a:cubicBezTo>
                      <a:pt x="50" y="207"/>
                      <a:pt x="50" y="207"/>
                      <a:pt x="50" y="207"/>
                    </a:cubicBezTo>
                    <a:cubicBezTo>
                      <a:pt x="53" y="210"/>
                      <a:pt x="53" y="214"/>
                      <a:pt x="51" y="216"/>
                    </a:cubicBezTo>
                    <a:cubicBezTo>
                      <a:pt x="48" y="219"/>
                      <a:pt x="45" y="219"/>
                      <a:pt x="42" y="217"/>
                    </a:cubicBezTo>
                    <a:cubicBezTo>
                      <a:pt x="42" y="216"/>
                      <a:pt x="42" y="216"/>
                      <a:pt x="42" y="216"/>
                    </a:cubicBezTo>
                    <a:cubicBezTo>
                      <a:pt x="39" y="214"/>
                      <a:pt x="39" y="210"/>
                      <a:pt x="41" y="208"/>
                    </a:cubicBezTo>
                    <a:close/>
                    <a:moveTo>
                      <a:pt x="112" y="233"/>
                    </a:moveTo>
                    <a:cubicBezTo>
                      <a:pt x="115" y="273"/>
                      <a:pt x="115" y="273"/>
                      <a:pt x="115" y="273"/>
                    </a:cubicBezTo>
                    <a:cubicBezTo>
                      <a:pt x="75" y="276"/>
                      <a:pt x="75" y="276"/>
                      <a:pt x="75" y="276"/>
                    </a:cubicBezTo>
                    <a:cubicBezTo>
                      <a:pt x="112" y="233"/>
                      <a:pt x="112" y="233"/>
                      <a:pt x="112" y="233"/>
                    </a:cubicBezTo>
                    <a:close/>
                    <a:moveTo>
                      <a:pt x="64" y="228"/>
                    </a:moveTo>
                    <a:cubicBezTo>
                      <a:pt x="66" y="225"/>
                      <a:pt x="70" y="225"/>
                      <a:pt x="73" y="227"/>
                    </a:cubicBezTo>
                    <a:cubicBezTo>
                      <a:pt x="73" y="227"/>
                      <a:pt x="73" y="227"/>
                      <a:pt x="73" y="227"/>
                    </a:cubicBezTo>
                    <a:cubicBezTo>
                      <a:pt x="75" y="230"/>
                      <a:pt x="75" y="234"/>
                      <a:pt x="73" y="236"/>
                    </a:cubicBezTo>
                    <a:cubicBezTo>
                      <a:pt x="71" y="239"/>
                      <a:pt x="67" y="239"/>
                      <a:pt x="64" y="237"/>
                    </a:cubicBezTo>
                    <a:cubicBezTo>
                      <a:pt x="62" y="234"/>
                      <a:pt x="61" y="230"/>
                      <a:pt x="64" y="228"/>
                    </a:cubicBezTo>
                    <a:close/>
                    <a:moveTo>
                      <a:pt x="21" y="186"/>
                    </a:moveTo>
                    <a:cubicBezTo>
                      <a:pt x="21" y="185"/>
                      <a:pt x="21" y="185"/>
                      <a:pt x="22" y="185"/>
                    </a:cubicBezTo>
                    <a:cubicBezTo>
                      <a:pt x="25" y="183"/>
                      <a:pt x="28" y="183"/>
                      <a:pt x="31" y="186"/>
                    </a:cubicBezTo>
                    <a:cubicBezTo>
                      <a:pt x="31" y="186"/>
                      <a:pt x="31" y="186"/>
                      <a:pt x="31" y="186"/>
                    </a:cubicBezTo>
                    <a:cubicBezTo>
                      <a:pt x="33" y="189"/>
                      <a:pt x="32" y="193"/>
                      <a:pt x="29" y="195"/>
                    </a:cubicBezTo>
                    <a:cubicBezTo>
                      <a:pt x="26" y="197"/>
                      <a:pt x="22" y="197"/>
                      <a:pt x="20" y="194"/>
                    </a:cubicBezTo>
                    <a:cubicBezTo>
                      <a:pt x="19" y="191"/>
                      <a:pt x="19" y="188"/>
                      <a:pt x="21" y="186"/>
                    </a:cubicBezTo>
                    <a:close/>
                    <a:moveTo>
                      <a:pt x="7" y="159"/>
                    </a:moveTo>
                    <a:cubicBezTo>
                      <a:pt x="8" y="158"/>
                      <a:pt x="9" y="157"/>
                      <a:pt x="10" y="157"/>
                    </a:cubicBezTo>
                    <a:cubicBezTo>
                      <a:pt x="13" y="156"/>
                      <a:pt x="17" y="158"/>
                      <a:pt x="18" y="161"/>
                    </a:cubicBezTo>
                    <a:cubicBezTo>
                      <a:pt x="18" y="162"/>
                      <a:pt x="18" y="162"/>
                      <a:pt x="18" y="162"/>
                    </a:cubicBezTo>
                    <a:cubicBezTo>
                      <a:pt x="19" y="165"/>
                      <a:pt x="17" y="168"/>
                      <a:pt x="14" y="169"/>
                    </a:cubicBezTo>
                    <a:cubicBezTo>
                      <a:pt x="11" y="170"/>
                      <a:pt x="7" y="168"/>
                      <a:pt x="6" y="165"/>
                    </a:cubicBezTo>
                    <a:cubicBezTo>
                      <a:pt x="5" y="163"/>
                      <a:pt x="6" y="161"/>
                      <a:pt x="7" y="159"/>
                    </a:cubicBezTo>
                    <a:close/>
                    <a:moveTo>
                      <a:pt x="2" y="129"/>
                    </a:moveTo>
                    <a:cubicBezTo>
                      <a:pt x="3" y="128"/>
                      <a:pt x="5" y="127"/>
                      <a:pt x="6" y="127"/>
                    </a:cubicBezTo>
                    <a:cubicBezTo>
                      <a:pt x="10" y="127"/>
                      <a:pt x="13" y="130"/>
                      <a:pt x="13" y="133"/>
                    </a:cubicBezTo>
                    <a:cubicBezTo>
                      <a:pt x="13" y="134"/>
                      <a:pt x="13" y="134"/>
                      <a:pt x="13" y="134"/>
                    </a:cubicBezTo>
                    <a:cubicBezTo>
                      <a:pt x="13" y="137"/>
                      <a:pt x="10" y="140"/>
                      <a:pt x="7" y="140"/>
                    </a:cubicBezTo>
                    <a:cubicBezTo>
                      <a:pt x="3" y="140"/>
                      <a:pt x="0" y="137"/>
                      <a:pt x="0" y="134"/>
                    </a:cubicBezTo>
                    <a:cubicBezTo>
                      <a:pt x="0" y="132"/>
                      <a:pt x="1" y="131"/>
                      <a:pt x="2" y="129"/>
                    </a:cubicBezTo>
                    <a:close/>
                    <a:moveTo>
                      <a:pt x="5" y="99"/>
                    </a:moveTo>
                    <a:cubicBezTo>
                      <a:pt x="7" y="98"/>
                      <a:pt x="9" y="97"/>
                      <a:pt x="12" y="98"/>
                    </a:cubicBezTo>
                    <a:cubicBezTo>
                      <a:pt x="15" y="98"/>
                      <a:pt x="17" y="102"/>
                      <a:pt x="16" y="105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5" y="109"/>
                      <a:pt x="12" y="111"/>
                      <a:pt x="8" y="110"/>
                    </a:cubicBezTo>
                    <a:cubicBezTo>
                      <a:pt x="5" y="109"/>
                      <a:pt x="3" y="106"/>
                      <a:pt x="4" y="103"/>
                    </a:cubicBezTo>
                    <a:cubicBezTo>
                      <a:pt x="4" y="102"/>
                      <a:pt x="4" y="102"/>
                      <a:pt x="4" y="102"/>
                    </a:cubicBezTo>
                    <a:cubicBezTo>
                      <a:pt x="4" y="101"/>
                      <a:pt x="5" y="100"/>
                      <a:pt x="5" y="99"/>
                    </a:cubicBezTo>
                    <a:close/>
                    <a:moveTo>
                      <a:pt x="17" y="72"/>
                    </a:moveTo>
                    <a:cubicBezTo>
                      <a:pt x="19" y="70"/>
                      <a:pt x="22" y="69"/>
                      <a:pt x="25" y="71"/>
                    </a:cubicBezTo>
                    <a:cubicBezTo>
                      <a:pt x="28" y="72"/>
                      <a:pt x="29" y="76"/>
                      <a:pt x="27" y="79"/>
                    </a:cubicBezTo>
                    <a:cubicBezTo>
                      <a:pt x="27" y="79"/>
                      <a:pt x="27" y="79"/>
                      <a:pt x="27" y="79"/>
                    </a:cubicBezTo>
                    <a:cubicBezTo>
                      <a:pt x="25" y="82"/>
                      <a:pt x="21" y="83"/>
                      <a:pt x="18" y="82"/>
                    </a:cubicBezTo>
                    <a:cubicBezTo>
                      <a:pt x="15" y="80"/>
                      <a:pt x="14" y="76"/>
                      <a:pt x="16" y="73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2"/>
                      <a:pt x="16" y="72"/>
                      <a:pt x="17" y="72"/>
                    </a:cubicBezTo>
                    <a:close/>
                    <a:moveTo>
                      <a:pt x="75" y="3"/>
                    </a:moveTo>
                    <a:cubicBezTo>
                      <a:pt x="75" y="3"/>
                      <a:pt x="75" y="3"/>
                      <a:pt x="75" y="3"/>
                    </a:cubicBezTo>
                    <a:cubicBezTo>
                      <a:pt x="78" y="1"/>
                      <a:pt x="82" y="0"/>
                      <a:pt x="84" y="3"/>
                    </a:cubicBezTo>
                    <a:cubicBezTo>
                      <a:pt x="87" y="5"/>
                      <a:pt x="87" y="9"/>
                      <a:pt x="85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82" y="14"/>
                      <a:pt x="78" y="15"/>
                      <a:pt x="76" y="12"/>
                    </a:cubicBezTo>
                    <a:cubicBezTo>
                      <a:pt x="73" y="10"/>
                      <a:pt x="73" y="6"/>
                      <a:pt x="75" y="3"/>
                    </a:cubicBezTo>
                    <a:close/>
                    <a:moveTo>
                      <a:pt x="55" y="26"/>
                    </a:moveTo>
                    <a:cubicBezTo>
                      <a:pt x="55" y="26"/>
                      <a:pt x="55" y="26"/>
                      <a:pt x="55" y="26"/>
                    </a:cubicBezTo>
                    <a:cubicBezTo>
                      <a:pt x="58" y="23"/>
                      <a:pt x="62" y="23"/>
                      <a:pt x="64" y="25"/>
                    </a:cubicBezTo>
                    <a:cubicBezTo>
                      <a:pt x="67" y="27"/>
                      <a:pt x="67" y="31"/>
                      <a:pt x="65" y="34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2" y="37"/>
                      <a:pt x="58" y="37"/>
                      <a:pt x="56" y="35"/>
                    </a:cubicBezTo>
                    <a:cubicBezTo>
                      <a:pt x="53" y="33"/>
                      <a:pt x="53" y="29"/>
                      <a:pt x="55" y="26"/>
                    </a:cubicBezTo>
                    <a:close/>
                    <a:moveTo>
                      <a:pt x="35" y="49"/>
                    </a:moveTo>
                    <a:cubicBezTo>
                      <a:pt x="35" y="48"/>
                      <a:pt x="35" y="48"/>
                      <a:pt x="35" y="48"/>
                    </a:cubicBezTo>
                    <a:cubicBezTo>
                      <a:pt x="38" y="46"/>
                      <a:pt x="42" y="45"/>
                      <a:pt x="44" y="48"/>
                    </a:cubicBezTo>
                    <a:cubicBezTo>
                      <a:pt x="47" y="50"/>
                      <a:pt x="47" y="54"/>
                      <a:pt x="45" y="56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2" y="59"/>
                      <a:pt x="38" y="60"/>
                      <a:pt x="36" y="57"/>
                    </a:cubicBezTo>
                    <a:cubicBezTo>
                      <a:pt x="33" y="55"/>
                      <a:pt x="33" y="51"/>
                      <a:pt x="35" y="49"/>
                    </a:cubicBezTo>
                    <a:close/>
                  </a:path>
                </a:pathLst>
              </a:custGeom>
              <a:solidFill>
                <a:srgbClr val="1E4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ValueText1">
                <a:extLst>
                  <a:ext uri="{FF2B5EF4-FFF2-40B4-BE49-F238E27FC236}">
                    <a16:creationId xmlns:a16="http://schemas.microsoft.com/office/drawing/2014/main" id="{3010D629-9138-4CE4-A1E5-932EB2D7514D}"/>
                  </a:ext>
                </a:extLst>
              </p:cNvPr>
              <p:cNvSpPr/>
              <p:nvPr/>
            </p:nvSpPr>
            <p:spPr>
              <a:xfrm>
                <a:off x="4041535" y="2995119"/>
                <a:ext cx="1407831" cy="3867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137118" tIns="68550" rIns="0" bIns="68550" numCol="1" anchor="ctr" anchorCtr="0">
                <a:prstTxWarp prst="textPlain">
                  <a:avLst/>
                </a:prstTxWarp>
                <a:normAutofit fontScale="70000" lnSpcReduction="20000"/>
              </a:bodyPr>
              <a:lstStyle/>
              <a:p>
                <a:pPr>
                  <a:buSzPct val="25000"/>
                </a:pPr>
                <a:r>
                  <a:rPr lang="en-US" altLang="zh-TW" sz="2400" dirty="0" smtClean="0">
                    <a:latin typeface="Impact" panose="020B0806030902050204" pitchFamily="34" charset="0"/>
                  </a:rPr>
                  <a:t>0.1425</a:t>
                </a:r>
                <a:r>
                  <a:rPr lang="de-DE" sz="2400" dirty="0" smtClean="0">
                    <a:latin typeface="Impact" panose="020B0806030902050204" pitchFamily="34" charset="0"/>
                  </a:rPr>
                  <a:t>%</a:t>
                </a:r>
                <a:endParaRPr lang="de-DE" sz="2400" dirty="0">
                  <a:latin typeface="Impact" panose="020B0806030902050204" pitchFamily="34" charset="0"/>
                </a:endParaRPr>
              </a:p>
            </p:txBody>
          </p:sp>
          <p:sp>
            <p:nvSpPr>
              <p:cNvPr id="24" name="ValueBack2">
                <a:extLst>
                  <a:ext uri="{FF2B5EF4-FFF2-40B4-BE49-F238E27FC236}">
                    <a16:creationId xmlns:a16="http://schemas.microsoft.com/office/drawing/2014/main" id="{F02DE8BC-5889-4F7E-82C3-47B42ED74A9E}"/>
                  </a:ext>
                </a:extLst>
              </p:cNvPr>
              <p:cNvSpPr/>
              <p:nvPr/>
            </p:nvSpPr>
            <p:spPr bwMode="auto">
              <a:xfrm>
                <a:off x="6871217" y="4996374"/>
                <a:ext cx="1690196" cy="1240938"/>
              </a:xfrm>
              <a:custGeom>
                <a:avLst/>
                <a:gdLst>
                  <a:gd name="T0" fmla="*/ 303 w 712"/>
                  <a:gd name="T1" fmla="*/ 80 h 522"/>
                  <a:gd name="T2" fmla="*/ 571 w 712"/>
                  <a:gd name="T3" fmla="*/ 125 h 522"/>
                  <a:gd name="T4" fmla="*/ 610 w 712"/>
                  <a:gd name="T5" fmla="*/ 329 h 522"/>
                  <a:gd name="T6" fmla="*/ 426 w 712"/>
                  <a:gd name="T7" fmla="*/ 439 h 522"/>
                  <a:gd name="T8" fmla="*/ 165 w 712"/>
                  <a:gd name="T9" fmla="*/ 400 h 522"/>
                  <a:gd name="T10" fmla="*/ 108 w 712"/>
                  <a:gd name="T11" fmla="*/ 196 h 522"/>
                  <a:gd name="T12" fmla="*/ 303 w 712"/>
                  <a:gd name="T13" fmla="*/ 80 h 522"/>
                  <a:gd name="T14" fmla="*/ 307 w 712"/>
                  <a:gd name="T15" fmla="*/ 111 h 522"/>
                  <a:gd name="T16" fmla="*/ 133 w 712"/>
                  <a:gd name="T17" fmla="*/ 212 h 522"/>
                  <a:gd name="T18" fmla="*/ 180 w 712"/>
                  <a:gd name="T19" fmla="*/ 372 h 522"/>
                  <a:gd name="T20" fmla="*/ 420 w 712"/>
                  <a:gd name="T21" fmla="*/ 409 h 522"/>
                  <a:gd name="T22" fmla="*/ 587 w 712"/>
                  <a:gd name="T23" fmla="*/ 312 h 522"/>
                  <a:gd name="T24" fmla="*/ 556 w 712"/>
                  <a:gd name="T25" fmla="*/ 149 h 522"/>
                  <a:gd name="T26" fmla="*/ 307 w 712"/>
                  <a:gd name="T27" fmla="*/ 111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12" h="522">
                    <a:moveTo>
                      <a:pt x="303" y="80"/>
                    </a:moveTo>
                    <a:cubicBezTo>
                      <a:pt x="383" y="0"/>
                      <a:pt x="520" y="23"/>
                      <a:pt x="571" y="125"/>
                    </a:cubicBezTo>
                    <a:cubicBezTo>
                      <a:pt x="682" y="129"/>
                      <a:pt x="712" y="284"/>
                      <a:pt x="610" y="329"/>
                    </a:cubicBezTo>
                    <a:cubicBezTo>
                      <a:pt x="603" y="419"/>
                      <a:pt x="508" y="475"/>
                      <a:pt x="426" y="439"/>
                    </a:cubicBezTo>
                    <a:cubicBezTo>
                      <a:pt x="350" y="522"/>
                      <a:pt x="213" y="502"/>
                      <a:pt x="165" y="400"/>
                    </a:cubicBezTo>
                    <a:cubicBezTo>
                      <a:pt x="47" y="414"/>
                      <a:pt x="0" y="246"/>
                      <a:pt x="108" y="196"/>
                    </a:cubicBezTo>
                    <a:cubicBezTo>
                      <a:pt x="107" y="96"/>
                      <a:pt x="216" y="32"/>
                      <a:pt x="303" y="80"/>
                    </a:cubicBezTo>
                    <a:close/>
                    <a:moveTo>
                      <a:pt x="307" y="111"/>
                    </a:moveTo>
                    <a:cubicBezTo>
                      <a:pt x="223" y="57"/>
                      <a:pt x="126" y="107"/>
                      <a:pt x="133" y="212"/>
                    </a:cubicBezTo>
                    <a:cubicBezTo>
                      <a:pt x="26" y="253"/>
                      <a:pt x="67" y="395"/>
                      <a:pt x="180" y="372"/>
                    </a:cubicBezTo>
                    <a:cubicBezTo>
                      <a:pt x="224" y="483"/>
                      <a:pt x="347" y="499"/>
                      <a:pt x="420" y="409"/>
                    </a:cubicBezTo>
                    <a:cubicBezTo>
                      <a:pt x="502" y="453"/>
                      <a:pt x="585" y="405"/>
                      <a:pt x="587" y="312"/>
                    </a:cubicBezTo>
                    <a:cubicBezTo>
                      <a:pt x="687" y="276"/>
                      <a:pt x="659" y="146"/>
                      <a:pt x="556" y="149"/>
                    </a:cubicBezTo>
                    <a:cubicBezTo>
                      <a:pt x="507" y="40"/>
                      <a:pt x="384" y="25"/>
                      <a:pt x="307" y="111"/>
                    </a:cubicBezTo>
                    <a:close/>
                  </a:path>
                </a:pathLst>
              </a:custGeom>
              <a:solidFill>
                <a:srgbClr val="D5DA23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ValueBack22">
                <a:extLst>
                  <a:ext uri="{FF2B5EF4-FFF2-40B4-BE49-F238E27FC236}">
                    <a16:creationId xmlns:a16="http://schemas.microsoft.com/office/drawing/2014/main" id="{5282F150-2FCF-442B-A88A-FE1C24E3533C}"/>
                  </a:ext>
                </a:extLst>
              </p:cNvPr>
              <p:cNvSpPr/>
              <p:nvPr/>
            </p:nvSpPr>
            <p:spPr bwMode="auto">
              <a:xfrm>
                <a:off x="8170382" y="4534949"/>
                <a:ext cx="271198" cy="654711"/>
              </a:xfrm>
              <a:custGeom>
                <a:avLst/>
                <a:gdLst>
                  <a:gd name="T0" fmla="*/ 65 w 114"/>
                  <a:gd name="T1" fmla="*/ 69 h 275"/>
                  <a:gd name="T2" fmla="*/ 64 w 114"/>
                  <a:gd name="T3" fmla="*/ 59 h 275"/>
                  <a:gd name="T4" fmla="*/ 73 w 114"/>
                  <a:gd name="T5" fmla="*/ 59 h 275"/>
                  <a:gd name="T6" fmla="*/ 2 w 114"/>
                  <a:gd name="T7" fmla="*/ 42 h 275"/>
                  <a:gd name="T8" fmla="*/ 39 w 114"/>
                  <a:gd name="T9" fmla="*/ 0 h 275"/>
                  <a:gd name="T10" fmla="*/ 51 w 114"/>
                  <a:gd name="T11" fmla="*/ 48 h 275"/>
                  <a:gd name="T12" fmla="*/ 42 w 114"/>
                  <a:gd name="T13" fmla="*/ 48 h 275"/>
                  <a:gd name="T14" fmla="*/ 50 w 114"/>
                  <a:gd name="T15" fmla="*/ 39 h 275"/>
                  <a:gd name="T16" fmla="*/ 94 w 114"/>
                  <a:gd name="T17" fmla="*/ 90 h 275"/>
                  <a:gd name="T18" fmla="*/ 84 w 114"/>
                  <a:gd name="T19" fmla="*/ 89 h 275"/>
                  <a:gd name="T20" fmla="*/ 85 w 114"/>
                  <a:gd name="T21" fmla="*/ 80 h 275"/>
                  <a:gd name="T22" fmla="*/ 94 w 114"/>
                  <a:gd name="T23" fmla="*/ 90 h 275"/>
                  <a:gd name="T24" fmla="*/ 104 w 114"/>
                  <a:gd name="T25" fmla="*/ 118 h 275"/>
                  <a:gd name="T26" fmla="*/ 96 w 114"/>
                  <a:gd name="T27" fmla="*/ 114 h 275"/>
                  <a:gd name="T28" fmla="*/ 108 w 114"/>
                  <a:gd name="T29" fmla="*/ 110 h 275"/>
                  <a:gd name="T30" fmla="*/ 112 w 114"/>
                  <a:gd name="T31" fmla="*/ 146 h 275"/>
                  <a:gd name="T32" fmla="*/ 101 w 114"/>
                  <a:gd name="T33" fmla="*/ 142 h 275"/>
                  <a:gd name="T34" fmla="*/ 108 w 114"/>
                  <a:gd name="T35" fmla="*/ 135 h 275"/>
                  <a:gd name="T36" fmla="*/ 112 w 114"/>
                  <a:gd name="T37" fmla="*/ 146 h 275"/>
                  <a:gd name="T38" fmla="*/ 103 w 114"/>
                  <a:gd name="T39" fmla="*/ 178 h 275"/>
                  <a:gd name="T40" fmla="*/ 99 w 114"/>
                  <a:gd name="T41" fmla="*/ 170 h 275"/>
                  <a:gd name="T42" fmla="*/ 111 w 114"/>
                  <a:gd name="T43" fmla="*/ 173 h 275"/>
                  <a:gd name="T44" fmla="*/ 109 w 114"/>
                  <a:gd name="T45" fmla="*/ 176 h 275"/>
                  <a:gd name="T46" fmla="*/ 90 w 114"/>
                  <a:gd name="T47" fmla="*/ 205 h 275"/>
                  <a:gd name="T48" fmla="*/ 88 w 114"/>
                  <a:gd name="T49" fmla="*/ 196 h 275"/>
                  <a:gd name="T50" fmla="*/ 99 w 114"/>
                  <a:gd name="T51" fmla="*/ 202 h 275"/>
                  <a:gd name="T52" fmla="*/ 98 w 114"/>
                  <a:gd name="T53" fmla="*/ 204 h 275"/>
                  <a:gd name="T54" fmla="*/ 39 w 114"/>
                  <a:gd name="T55" fmla="*/ 272 h 275"/>
                  <a:gd name="T56" fmla="*/ 30 w 114"/>
                  <a:gd name="T57" fmla="*/ 264 h 275"/>
                  <a:gd name="T58" fmla="*/ 39 w 114"/>
                  <a:gd name="T59" fmla="*/ 263 h 275"/>
                  <a:gd name="T60" fmla="*/ 59 w 114"/>
                  <a:gd name="T61" fmla="*/ 250 h 275"/>
                  <a:gd name="T62" fmla="*/ 50 w 114"/>
                  <a:gd name="T63" fmla="*/ 250 h 275"/>
                  <a:gd name="T64" fmla="*/ 50 w 114"/>
                  <a:gd name="T65" fmla="*/ 241 h 275"/>
                  <a:gd name="T66" fmla="*/ 59 w 114"/>
                  <a:gd name="T67" fmla="*/ 250 h 275"/>
                  <a:gd name="T68" fmla="*/ 79 w 114"/>
                  <a:gd name="T69" fmla="*/ 227 h 275"/>
                  <a:gd name="T70" fmla="*/ 70 w 114"/>
                  <a:gd name="T71" fmla="*/ 219 h 275"/>
                  <a:gd name="T72" fmla="*/ 79 w 114"/>
                  <a:gd name="T73" fmla="*/ 218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4" h="275">
                    <a:moveTo>
                      <a:pt x="73" y="68"/>
                    </a:moveTo>
                    <a:cubicBezTo>
                      <a:pt x="71" y="71"/>
                      <a:pt x="67" y="71"/>
                      <a:pt x="65" y="69"/>
                    </a:cubicBezTo>
                    <a:cubicBezTo>
                      <a:pt x="64" y="68"/>
                      <a:pt x="64" y="68"/>
                      <a:pt x="64" y="68"/>
                    </a:cubicBezTo>
                    <a:cubicBezTo>
                      <a:pt x="62" y="66"/>
                      <a:pt x="61" y="62"/>
                      <a:pt x="64" y="59"/>
                    </a:cubicBezTo>
                    <a:cubicBezTo>
                      <a:pt x="66" y="57"/>
                      <a:pt x="70" y="56"/>
                      <a:pt x="73" y="59"/>
                    </a:cubicBezTo>
                    <a:cubicBezTo>
                      <a:pt x="73" y="59"/>
                      <a:pt x="73" y="59"/>
                      <a:pt x="73" y="59"/>
                    </a:cubicBezTo>
                    <a:cubicBezTo>
                      <a:pt x="75" y="61"/>
                      <a:pt x="76" y="65"/>
                      <a:pt x="73" y="68"/>
                    </a:cubicBezTo>
                    <a:close/>
                    <a:moveTo>
                      <a:pt x="2" y="4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2" y="42"/>
                      <a:pt x="2" y="42"/>
                      <a:pt x="2" y="42"/>
                    </a:cubicBezTo>
                    <a:close/>
                    <a:moveTo>
                      <a:pt x="51" y="48"/>
                    </a:moveTo>
                    <a:cubicBezTo>
                      <a:pt x="48" y="50"/>
                      <a:pt x="45" y="51"/>
                      <a:pt x="42" y="48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39" y="46"/>
                      <a:pt x="39" y="42"/>
                      <a:pt x="41" y="39"/>
                    </a:cubicBezTo>
                    <a:cubicBezTo>
                      <a:pt x="44" y="37"/>
                      <a:pt x="48" y="37"/>
                      <a:pt x="50" y="39"/>
                    </a:cubicBezTo>
                    <a:cubicBezTo>
                      <a:pt x="53" y="41"/>
                      <a:pt x="53" y="45"/>
                      <a:pt x="51" y="48"/>
                    </a:cubicBezTo>
                    <a:close/>
                    <a:moveTo>
                      <a:pt x="94" y="90"/>
                    </a:moveTo>
                    <a:cubicBezTo>
                      <a:pt x="93" y="90"/>
                      <a:pt x="93" y="91"/>
                      <a:pt x="93" y="91"/>
                    </a:cubicBezTo>
                    <a:cubicBezTo>
                      <a:pt x="90" y="93"/>
                      <a:pt x="86" y="92"/>
                      <a:pt x="84" y="89"/>
                    </a:cubicBezTo>
                    <a:cubicBezTo>
                      <a:pt x="84" y="89"/>
                      <a:pt x="84" y="89"/>
                      <a:pt x="84" y="89"/>
                    </a:cubicBezTo>
                    <a:cubicBezTo>
                      <a:pt x="82" y="86"/>
                      <a:pt x="82" y="82"/>
                      <a:pt x="85" y="80"/>
                    </a:cubicBezTo>
                    <a:cubicBezTo>
                      <a:pt x="88" y="78"/>
                      <a:pt x="92" y="79"/>
                      <a:pt x="94" y="82"/>
                    </a:cubicBezTo>
                    <a:cubicBezTo>
                      <a:pt x="96" y="84"/>
                      <a:pt x="96" y="88"/>
                      <a:pt x="94" y="90"/>
                    </a:cubicBezTo>
                    <a:close/>
                    <a:moveTo>
                      <a:pt x="107" y="117"/>
                    </a:moveTo>
                    <a:cubicBezTo>
                      <a:pt x="106" y="117"/>
                      <a:pt x="106" y="118"/>
                      <a:pt x="104" y="118"/>
                    </a:cubicBezTo>
                    <a:cubicBezTo>
                      <a:pt x="101" y="120"/>
                      <a:pt x="98" y="118"/>
                      <a:pt x="97" y="115"/>
                    </a:cubicBezTo>
                    <a:cubicBezTo>
                      <a:pt x="96" y="114"/>
                      <a:pt x="96" y="114"/>
                      <a:pt x="96" y="114"/>
                    </a:cubicBezTo>
                    <a:cubicBezTo>
                      <a:pt x="95" y="111"/>
                      <a:pt x="97" y="107"/>
                      <a:pt x="101" y="106"/>
                    </a:cubicBezTo>
                    <a:cubicBezTo>
                      <a:pt x="104" y="105"/>
                      <a:pt x="107" y="107"/>
                      <a:pt x="108" y="110"/>
                    </a:cubicBezTo>
                    <a:cubicBezTo>
                      <a:pt x="109" y="113"/>
                      <a:pt x="109" y="115"/>
                      <a:pt x="107" y="117"/>
                    </a:cubicBezTo>
                    <a:close/>
                    <a:moveTo>
                      <a:pt x="112" y="146"/>
                    </a:moveTo>
                    <a:cubicBezTo>
                      <a:pt x="111" y="147"/>
                      <a:pt x="110" y="148"/>
                      <a:pt x="108" y="148"/>
                    </a:cubicBezTo>
                    <a:cubicBezTo>
                      <a:pt x="104" y="148"/>
                      <a:pt x="102" y="146"/>
                      <a:pt x="101" y="142"/>
                    </a:cubicBezTo>
                    <a:cubicBezTo>
                      <a:pt x="101" y="142"/>
                      <a:pt x="101" y="142"/>
                      <a:pt x="101" y="142"/>
                    </a:cubicBezTo>
                    <a:cubicBezTo>
                      <a:pt x="101" y="138"/>
                      <a:pt x="104" y="135"/>
                      <a:pt x="108" y="135"/>
                    </a:cubicBezTo>
                    <a:cubicBezTo>
                      <a:pt x="111" y="135"/>
                      <a:pt x="114" y="138"/>
                      <a:pt x="114" y="142"/>
                    </a:cubicBezTo>
                    <a:cubicBezTo>
                      <a:pt x="114" y="143"/>
                      <a:pt x="113" y="145"/>
                      <a:pt x="112" y="146"/>
                    </a:cubicBezTo>
                    <a:close/>
                    <a:moveTo>
                      <a:pt x="109" y="176"/>
                    </a:moveTo>
                    <a:cubicBezTo>
                      <a:pt x="108" y="178"/>
                      <a:pt x="105" y="179"/>
                      <a:pt x="103" y="178"/>
                    </a:cubicBezTo>
                    <a:cubicBezTo>
                      <a:pt x="100" y="177"/>
                      <a:pt x="98" y="174"/>
                      <a:pt x="98" y="170"/>
                    </a:cubicBezTo>
                    <a:cubicBezTo>
                      <a:pt x="99" y="170"/>
                      <a:pt x="99" y="170"/>
                      <a:pt x="99" y="170"/>
                    </a:cubicBezTo>
                    <a:cubicBezTo>
                      <a:pt x="99" y="167"/>
                      <a:pt x="103" y="165"/>
                      <a:pt x="106" y="165"/>
                    </a:cubicBezTo>
                    <a:cubicBezTo>
                      <a:pt x="109" y="166"/>
                      <a:pt x="111" y="170"/>
                      <a:pt x="111" y="173"/>
                    </a:cubicBezTo>
                    <a:cubicBezTo>
                      <a:pt x="111" y="173"/>
                      <a:pt x="111" y="173"/>
                      <a:pt x="111" y="173"/>
                    </a:cubicBezTo>
                    <a:cubicBezTo>
                      <a:pt x="110" y="174"/>
                      <a:pt x="110" y="175"/>
                      <a:pt x="109" y="176"/>
                    </a:cubicBezTo>
                    <a:close/>
                    <a:moveTo>
                      <a:pt x="98" y="204"/>
                    </a:moveTo>
                    <a:cubicBezTo>
                      <a:pt x="96" y="206"/>
                      <a:pt x="92" y="207"/>
                      <a:pt x="90" y="205"/>
                    </a:cubicBezTo>
                    <a:cubicBezTo>
                      <a:pt x="87" y="203"/>
                      <a:pt x="86" y="199"/>
                      <a:pt x="88" y="196"/>
                    </a:cubicBezTo>
                    <a:cubicBezTo>
                      <a:pt x="88" y="196"/>
                      <a:pt x="88" y="196"/>
                      <a:pt x="88" y="196"/>
                    </a:cubicBezTo>
                    <a:cubicBezTo>
                      <a:pt x="90" y="193"/>
                      <a:pt x="93" y="192"/>
                      <a:pt x="96" y="194"/>
                    </a:cubicBezTo>
                    <a:cubicBezTo>
                      <a:pt x="99" y="196"/>
                      <a:pt x="100" y="199"/>
                      <a:pt x="99" y="202"/>
                    </a:cubicBezTo>
                    <a:cubicBezTo>
                      <a:pt x="98" y="203"/>
                      <a:pt x="98" y="203"/>
                      <a:pt x="98" y="203"/>
                    </a:cubicBezTo>
                    <a:cubicBezTo>
                      <a:pt x="98" y="203"/>
                      <a:pt x="98" y="204"/>
                      <a:pt x="98" y="204"/>
                    </a:cubicBezTo>
                    <a:close/>
                    <a:moveTo>
                      <a:pt x="39" y="272"/>
                    </a:moveTo>
                    <a:cubicBezTo>
                      <a:pt x="39" y="272"/>
                      <a:pt x="39" y="272"/>
                      <a:pt x="39" y="272"/>
                    </a:cubicBezTo>
                    <a:cubicBezTo>
                      <a:pt x="37" y="275"/>
                      <a:pt x="33" y="275"/>
                      <a:pt x="30" y="273"/>
                    </a:cubicBezTo>
                    <a:cubicBezTo>
                      <a:pt x="28" y="271"/>
                      <a:pt x="27" y="267"/>
                      <a:pt x="30" y="264"/>
                    </a:cubicBezTo>
                    <a:cubicBezTo>
                      <a:pt x="30" y="264"/>
                      <a:pt x="30" y="264"/>
                      <a:pt x="30" y="264"/>
                    </a:cubicBezTo>
                    <a:cubicBezTo>
                      <a:pt x="32" y="261"/>
                      <a:pt x="36" y="261"/>
                      <a:pt x="39" y="263"/>
                    </a:cubicBezTo>
                    <a:cubicBezTo>
                      <a:pt x="41" y="265"/>
                      <a:pt x="42" y="269"/>
                      <a:pt x="39" y="272"/>
                    </a:cubicBezTo>
                    <a:close/>
                    <a:moveTo>
                      <a:pt x="59" y="250"/>
                    </a:moveTo>
                    <a:cubicBezTo>
                      <a:pt x="59" y="250"/>
                      <a:pt x="59" y="250"/>
                      <a:pt x="59" y="250"/>
                    </a:cubicBezTo>
                    <a:cubicBezTo>
                      <a:pt x="57" y="252"/>
                      <a:pt x="53" y="253"/>
                      <a:pt x="50" y="250"/>
                    </a:cubicBezTo>
                    <a:cubicBezTo>
                      <a:pt x="48" y="248"/>
                      <a:pt x="47" y="244"/>
                      <a:pt x="50" y="242"/>
                    </a:cubicBezTo>
                    <a:cubicBezTo>
                      <a:pt x="50" y="241"/>
                      <a:pt x="50" y="241"/>
                      <a:pt x="50" y="241"/>
                    </a:cubicBezTo>
                    <a:cubicBezTo>
                      <a:pt x="52" y="239"/>
                      <a:pt x="56" y="238"/>
                      <a:pt x="59" y="241"/>
                    </a:cubicBezTo>
                    <a:cubicBezTo>
                      <a:pt x="61" y="243"/>
                      <a:pt x="62" y="247"/>
                      <a:pt x="59" y="250"/>
                    </a:cubicBezTo>
                    <a:close/>
                    <a:moveTo>
                      <a:pt x="79" y="227"/>
                    </a:moveTo>
                    <a:cubicBezTo>
                      <a:pt x="79" y="227"/>
                      <a:pt x="79" y="227"/>
                      <a:pt x="79" y="227"/>
                    </a:cubicBezTo>
                    <a:cubicBezTo>
                      <a:pt x="77" y="230"/>
                      <a:pt x="73" y="230"/>
                      <a:pt x="70" y="228"/>
                    </a:cubicBezTo>
                    <a:cubicBezTo>
                      <a:pt x="68" y="226"/>
                      <a:pt x="67" y="222"/>
                      <a:pt x="70" y="219"/>
                    </a:cubicBezTo>
                    <a:cubicBezTo>
                      <a:pt x="70" y="219"/>
                      <a:pt x="70" y="219"/>
                      <a:pt x="70" y="219"/>
                    </a:cubicBezTo>
                    <a:cubicBezTo>
                      <a:pt x="72" y="216"/>
                      <a:pt x="76" y="216"/>
                      <a:pt x="79" y="218"/>
                    </a:cubicBezTo>
                    <a:cubicBezTo>
                      <a:pt x="81" y="221"/>
                      <a:pt x="82" y="224"/>
                      <a:pt x="79" y="227"/>
                    </a:cubicBezTo>
                    <a:close/>
                  </a:path>
                </a:pathLst>
              </a:custGeom>
              <a:solidFill>
                <a:srgbClr val="D5DA23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ValueShape2">
                <a:extLst>
                  <a:ext uri="{FF2B5EF4-FFF2-40B4-BE49-F238E27FC236}">
                    <a16:creationId xmlns:a16="http://schemas.microsoft.com/office/drawing/2014/main" id="{272E09A1-0558-46E3-8672-0261C76E713A}"/>
                  </a:ext>
                </a:extLst>
              </p:cNvPr>
              <p:cNvSpPr/>
              <p:nvPr/>
            </p:nvSpPr>
            <p:spPr bwMode="auto">
              <a:xfrm>
                <a:off x="6108301" y="2780929"/>
                <a:ext cx="2531261" cy="2086696"/>
              </a:xfrm>
              <a:custGeom>
                <a:avLst/>
                <a:gdLst>
                  <a:gd name="T0" fmla="*/ 408 w 957"/>
                  <a:gd name="T1" fmla="*/ 116 h 695"/>
                  <a:gd name="T2" fmla="*/ 769 w 957"/>
                  <a:gd name="T3" fmla="*/ 173 h 695"/>
                  <a:gd name="T4" fmla="*/ 818 w 957"/>
                  <a:gd name="T5" fmla="*/ 430 h 695"/>
                  <a:gd name="T6" fmla="*/ 573 w 957"/>
                  <a:gd name="T7" fmla="*/ 574 h 695"/>
                  <a:gd name="T8" fmla="*/ 224 w 957"/>
                  <a:gd name="T9" fmla="*/ 521 h 695"/>
                  <a:gd name="T10" fmla="*/ 151 w 957"/>
                  <a:gd name="T11" fmla="*/ 267 h 695"/>
                  <a:gd name="T12" fmla="*/ 408 w 957"/>
                  <a:gd name="T13" fmla="*/ 116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7" h="695">
                    <a:moveTo>
                      <a:pt x="408" y="116"/>
                    </a:moveTo>
                    <a:cubicBezTo>
                      <a:pt x="513" y="0"/>
                      <a:pt x="704" y="29"/>
                      <a:pt x="769" y="173"/>
                    </a:cubicBezTo>
                    <a:cubicBezTo>
                      <a:pt x="918" y="169"/>
                      <a:pt x="957" y="379"/>
                      <a:pt x="818" y="430"/>
                    </a:cubicBezTo>
                    <a:cubicBezTo>
                      <a:pt x="815" y="555"/>
                      <a:pt x="681" y="631"/>
                      <a:pt x="573" y="574"/>
                    </a:cubicBezTo>
                    <a:cubicBezTo>
                      <a:pt x="475" y="695"/>
                      <a:pt x="281" y="667"/>
                      <a:pt x="224" y="521"/>
                    </a:cubicBezTo>
                    <a:cubicBezTo>
                      <a:pt x="66" y="552"/>
                      <a:pt x="0" y="325"/>
                      <a:pt x="151" y="267"/>
                    </a:cubicBezTo>
                    <a:cubicBezTo>
                      <a:pt x="141" y="129"/>
                      <a:pt x="295" y="42"/>
                      <a:pt x="408" y="11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5DA23"/>
                  </a:gs>
                  <a:gs pos="100000">
                    <a:srgbClr val="F2F2F2"/>
                  </a:gs>
                  <a:gs pos="76000">
                    <a:srgbClr val="D5DA23"/>
                  </a:gs>
                  <a:gs pos="79000">
                    <a:srgbClr val="F2F2F2"/>
                  </a:gs>
                </a:gsLst>
                <a:lin ang="16200000" scaled="1"/>
                <a:tileRect/>
              </a:gradFill>
              <a:ln w="57150">
                <a:solidFill>
                  <a:srgbClr val="D5DA23"/>
                </a:solidFill>
              </a:ln>
              <a:extLst/>
            </p:spPr>
            <p:txBody>
              <a:bodyPr anchor="ctr"/>
              <a:lstStyle/>
              <a:p>
                <a:pPr algn="ctr"/>
                <a:r>
                  <a:rPr lang="zh-TW" altLang="en-US" sz="2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盤中零股交易</a:t>
                </a:r>
                <a:endParaRPr sz="2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7" name="IconShape2">
                <a:extLst>
                  <a:ext uri="{FF2B5EF4-FFF2-40B4-BE49-F238E27FC236}">
                    <a16:creationId xmlns:a16="http://schemas.microsoft.com/office/drawing/2014/main" id="{7BA638C0-61E8-4D5D-A943-F481E0909CE0}"/>
                  </a:ext>
                </a:extLst>
              </p:cNvPr>
              <p:cNvSpPr/>
              <p:nvPr/>
            </p:nvSpPr>
            <p:spPr bwMode="auto">
              <a:xfrm>
                <a:off x="7417328" y="5363090"/>
                <a:ext cx="597973" cy="507505"/>
              </a:xfrm>
              <a:custGeom>
                <a:avLst/>
                <a:gdLst>
                  <a:gd name="connsiteX0" fmla="*/ 246732 w 607286"/>
                  <a:gd name="connsiteY0" fmla="*/ 261798 h 515410"/>
                  <a:gd name="connsiteX1" fmla="*/ 303643 w 607286"/>
                  <a:gd name="connsiteY1" fmla="*/ 283469 h 515410"/>
                  <a:gd name="connsiteX2" fmla="*/ 360554 w 607286"/>
                  <a:gd name="connsiteY2" fmla="*/ 261798 h 515410"/>
                  <a:gd name="connsiteX3" fmla="*/ 499721 w 607286"/>
                  <a:gd name="connsiteY3" fmla="*/ 439385 h 515410"/>
                  <a:gd name="connsiteX4" fmla="*/ 499956 w 607286"/>
                  <a:gd name="connsiteY4" fmla="*/ 447819 h 515410"/>
                  <a:gd name="connsiteX5" fmla="*/ 499956 w 607286"/>
                  <a:gd name="connsiteY5" fmla="*/ 457308 h 515410"/>
                  <a:gd name="connsiteX6" fmla="*/ 303643 w 607286"/>
                  <a:gd name="connsiteY6" fmla="*/ 515410 h 515410"/>
                  <a:gd name="connsiteX7" fmla="*/ 107330 w 607286"/>
                  <a:gd name="connsiteY7" fmla="*/ 457308 h 515410"/>
                  <a:gd name="connsiteX8" fmla="*/ 107330 w 607286"/>
                  <a:gd name="connsiteY8" fmla="*/ 444539 h 515410"/>
                  <a:gd name="connsiteX9" fmla="*/ 107682 w 607286"/>
                  <a:gd name="connsiteY9" fmla="*/ 435519 h 515410"/>
                  <a:gd name="connsiteX10" fmla="*/ 246732 w 607286"/>
                  <a:gd name="connsiteY10" fmla="*/ 261798 h 515410"/>
                  <a:gd name="connsiteX11" fmla="*/ 494038 w 607286"/>
                  <a:gd name="connsiteY11" fmla="*/ 237453 h 515410"/>
                  <a:gd name="connsiteX12" fmla="*/ 607169 w 607286"/>
                  <a:gd name="connsiteY12" fmla="*/ 381785 h 515410"/>
                  <a:gd name="connsiteX13" fmla="*/ 607286 w 607286"/>
                  <a:gd name="connsiteY13" fmla="*/ 388580 h 515410"/>
                  <a:gd name="connsiteX14" fmla="*/ 607286 w 607286"/>
                  <a:gd name="connsiteY14" fmla="*/ 396312 h 515410"/>
                  <a:gd name="connsiteX15" fmla="*/ 527367 w 607286"/>
                  <a:gd name="connsiteY15" fmla="*/ 436730 h 515410"/>
                  <a:gd name="connsiteX16" fmla="*/ 496972 w 607286"/>
                  <a:gd name="connsiteY16" fmla="*/ 296029 h 515410"/>
                  <a:gd name="connsiteX17" fmla="*/ 443927 w 607286"/>
                  <a:gd name="connsiteY17" fmla="*/ 255026 h 515410"/>
                  <a:gd name="connsiteX18" fmla="*/ 447800 w 607286"/>
                  <a:gd name="connsiteY18" fmla="*/ 255143 h 515410"/>
                  <a:gd name="connsiteX19" fmla="*/ 494038 w 607286"/>
                  <a:gd name="connsiteY19" fmla="*/ 237453 h 515410"/>
                  <a:gd name="connsiteX20" fmla="*/ 113199 w 607286"/>
                  <a:gd name="connsiteY20" fmla="*/ 237453 h 515410"/>
                  <a:gd name="connsiteX21" fmla="*/ 159417 w 607286"/>
                  <a:gd name="connsiteY21" fmla="*/ 255143 h 515410"/>
                  <a:gd name="connsiteX22" fmla="*/ 163288 w 607286"/>
                  <a:gd name="connsiteY22" fmla="*/ 255026 h 515410"/>
                  <a:gd name="connsiteX23" fmla="*/ 110266 w 607286"/>
                  <a:gd name="connsiteY23" fmla="*/ 296029 h 515410"/>
                  <a:gd name="connsiteX24" fmla="*/ 79884 w 607286"/>
                  <a:gd name="connsiteY24" fmla="*/ 436730 h 515410"/>
                  <a:gd name="connsiteX25" fmla="*/ 0 w 607286"/>
                  <a:gd name="connsiteY25" fmla="*/ 396312 h 515410"/>
                  <a:gd name="connsiteX26" fmla="*/ 0 w 607286"/>
                  <a:gd name="connsiteY26" fmla="*/ 388580 h 515410"/>
                  <a:gd name="connsiteX27" fmla="*/ 235 w 607286"/>
                  <a:gd name="connsiteY27" fmla="*/ 381785 h 515410"/>
                  <a:gd name="connsiteX28" fmla="*/ 113199 w 607286"/>
                  <a:gd name="connsiteY28" fmla="*/ 237453 h 515410"/>
                  <a:gd name="connsiteX29" fmla="*/ 447940 w 607286"/>
                  <a:gd name="connsiteY29" fmla="*/ 24839 h 515410"/>
                  <a:gd name="connsiteX30" fmla="*/ 532275 w 607286"/>
                  <a:gd name="connsiteY30" fmla="*/ 127229 h 515410"/>
                  <a:gd name="connsiteX31" fmla="*/ 447940 w 607286"/>
                  <a:gd name="connsiteY31" fmla="*/ 229620 h 515410"/>
                  <a:gd name="connsiteX32" fmla="*/ 409350 w 607286"/>
                  <a:gd name="connsiteY32" fmla="*/ 218373 h 515410"/>
                  <a:gd name="connsiteX33" fmla="*/ 435272 w 607286"/>
                  <a:gd name="connsiteY33" fmla="*/ 126058 h 515410"/>
                  <a:gd name="connsiteX34" fmla="*/ 416388 w 607286"/>
                  <a:gd name="connsiteY34" fmla="*/ 28588 h 515410"/>
                  <a:gd name="connsiteX35" fmla="*/ 447940 w 607286"/>
                  <a:gd name="connsiteY35" fmla="*/ 24839 h 515410"/>
                  <a:gd name="connsiteX36" fmla="*/ 159441 w 607286"/>
                  <a:gd name="connsiteY36" fmla="*/ 24839 h 515410"/>
                  <a:gd name="connsiteX37" fmla="*/ 190894 w 607286"/>
                  <a:gd name="connsiteY37" fmla="*/ 28588 h 515410"/>
                  <a:gd name="connsiteX38" fmla="*/ 171999 w 607286"/>
                  <a:gd name="connsiteY38" fmla="*/ 126058 h 515410"/>
                  <a:gd name="connsiteX39" fmla="*/ 197936 w 607286"/>
                  <a:gd name="connsiteY39" fmla="*/ 218373 h 515410"/>
                  <a:gd name="connsiteX40" fmla="*/ 159441 w 607286"/>
                  <a:gd name="connsiteY40" fmla="*/ 229620 h 515410"/>
                  <a:gd name="connsiteX41" fmla="*/ 74940 w 607286"/>
                  <a:gd name="connsiteY41" fmla="*/ 127229 h 515410"/>
                  <a:gd name="connsiteX42" fmla="*/ 159441 w 607286"/>
                  <a:gd name="connsiteY42" fmla="*/ 24839 h 515410"/>
                  <a:gd name="connsiteX43" fmla="*/ 303643 w 607286"/>
                  <a:gd name="connsiteY43" fmla="*/ 0 h 515410"/>
                  <a:gd name="connsiteX44" fmla="*/ 407586 w 607286"/>
                  <a:gd name="connsiteY44" fmla="*/ 126030 h 515410"/>
                  <a:gd name="connsiteX45" fmla="*/ 303643 w 607286"/>
                  <a:gd name="connsiteY45" fmla="*/ 252060 h 515410"/>
                  <a:gd name="connsiteX46" fmla="*/ 199700 w 607286"/>
                  <a:gd name="connsiteY46" fmla="*/ 126030 h 515410"/>
                  <a:gd name="connsiteX47" fmla="*/ 303643 w 607286"/>
                  <a:gd name="connsiteY47" fmla="*/ 0 h 515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07286" h="515410">
                    <a:moveTo>
                      <a:pt x="246732" y="261798"/>
                    </a:moveTo>
                    <a:cubicBezTo>
                      <a:pt x="246732" y="261798"/>
                      <a:pt x="263864" y="283469"/>
                      <a:pt x="303643" y="283469"/>
                    </a:cubicBezTo>
                    <a:cubicBezTo>
                      <a:pt x="343539" y="283469"/>
                      <a:pt x="360554" y="261798"/>
                      <a:pt x="360554" y="261798"/>
                    </a:cubicBezTo>
                    <a:cubicBezTo>
                      <a:pt x="482003" y="283586"/>
                      <a:pt x="497844" y="318143"/>
                      <a:pt x="499721" y="439385"/>
                    </a:cubicBezTo>
                    <a:cubicBezTo>
                      <a:pt x="499839" y="447233"/>
                      <a:pt x="499956" y="448522"/>
                      <a:pt x="499956" y="447819"/>
                    </a:cubicBezTo>
                    <a:cubicBezTo>
                      <a:pt x="499956" y="449928"/>
                      <a:pt x="499956" y="452973"/>
                      <a:pt x="499956" y="457308"/>
                    </a:cubicBezTo>
                    <a:cubicBezTo>
                      <a:pt x="499956" y="457308"/>
                      <a:pt x="471090" y="515410"/>
                      <a:pt x="303643" y="515410"/>
                    </a:cubicBezTo>
                    <a:cubicBezTo>
                      <a:pt x="136313" y="515410"/>
                      <a:pt x="107330" y="457308"/>
                      <a:pt x="107330" y="457308"/>
                    </a:cubicBezTo>
                    <a:cubicBezTo>
                      <a:pt x="107330" y="450513"/>
                      <a:pt x="107330" y="446648"/>
                      <a:pt x="107330" y="444539"/>
                    </a:cubicBezTo>
                    <a:cubicBezTo>
                      <a:pt x="107330" y="445593"/>
                      <a:pt x="107447" y="445125"/>
                      <a:pt x="107682" y="435519"/>
                    </a:cubicBezTo>
                    <a:cubicBezTo>
                      <a:pt x="109794" y="317440"/>
                      <a:pt x="126691" y="283352"/>
                      <a:pt x="246732" y="261798"/>
                    </a:cubicBezTo>
                    <a:close/>
                    <a:moveTo>
                      <a:pt x="494038" y="237453"/>
                    </a:moveTo>
                    <a:cubicBezTo>
                      <a:pt x="592734" y="255260"/>
                      <a:pt x="605526" y="283260"/>
                      <a:pt x="607169" y="381785"/>
                    </a:cubicBezTo>
                    <a:cubicBezTo>
                      <a:pt x="607286" y="388112"/>
                      <a:pt x="607286" y="389166"/>
                      <a:pt x="607286" y="388580"/>
                    </a:cubicBezTo>
                    <a:cubicBezTo>
                      <a:pt x="607286" y="390220"/>
                      <a:pt x="607286" y="392681"/>
                      <a:pt x="607286" y="396312"/>
                    </a:cubicBezTo>
                    <a:cubicBezTo>
                      <a:pt x="607286" y="396312"/>
                      <a:pt x="593673" y="423609"/>
                      <a:pt x="527367" y="436730"/>
                    </a:cubicBezTo>
                    <a:cubicBezTo>
                      <a:pt x="526311" y="372413"/>
                      <a:pt x="520795" y="328598"/>
                      <a:pt x="496972" y="296029"/>
                    </a:cubicBezTo>
                    <a:cubicBezTo>
                      <a:pt x="483241" y="277168"/>
                      <a:pt x="464464" y="264281"/>
                      <a:pt x="443927" y="255026"/>
                    </a:cubicBezTo>
                    <a:cubicBezTo>
                      <a:pt x="445218" y="255026"/>
                      <a:pt x="446509" y="255143"/>
                      <a:pt x="447800" y="255143"/>
                    </a:cubicBezTo>
                    <a:cubicBezTo>
                      <a:pt x="480190" y="255143"/>
                      <a:pt x="494038" y="237453"/>
                      <a:pt x="494038" y="237453"/>
                    </a:cubicBezTo>
                    <a:close/>
                    <a:moveTo>
                      <a:pt x="113199" y="237453"/>
                    </a:moveTo>
                    <a:cubicBezTo>
                      <a:pt x="113199" y="237453"/>
                      <a:pt x="127041" y="255143"/>
                      <a:pt x="159417" y="255143"/>
                    </a:cubicBezTo>
                    <a:cubicBezTo>
                      <a:pt x="160707" y="255143"/>
                      <a:pt x="161998" y="255026"/>
                      <a:pt x="163288" y="255026"/>
                    </a:cubicBezTo>
                    <a:cubicBezTo>
                      <a:pt x="142760" y="264281"/>
                      <a:pt x="124108" y="277168"/>
                      <a:pt x="110266" y="296029"/>
                    </a:cubicBezTo>
                    <a:cubicBezTo>
                      <a:pt x="86453" y="328598"/>
                      <a:pt x="81057" y="372413"/>
                      <a:pt x="79884" y="436730"/>
                    </a:cubicBezTo>
                    <a:cubicBezTo>
                      <a:pt x="13607" y="423609"/>
                      <a:pt x="0" y="396312"/>
                      <a:pt x="0" y="396312"/>
                    </a:cubicBezTo>
                    <a:cubicBezTo>
                      <a:pt x="0" y="392681"/>
                      <a:pt x="0" y="390220"/>
                      <a:pt x="0" y="388580"/>
                    </a:cubicBezTo>
                    <a:cubicBezTo>
                      <a:pt x="0" y="389166"/>
                      <a:pt x="117" y="388112"/>
                      <a:pt x="235" y="381785"/>
                    </a:cubicBezTo>
                    <a:cubicBezTo>
                      <a:pt x="1760" y="283260"/>
                      <a:pt x="14663" y="255260"/>
                      <a:pt x="113199" y="237453"/>
                    </a:cubicBezTo>
                    <a:close/>
                    <a:moveTo>
                      <a:pt x="447940" y="24839"/>
                    </a:moveTo>
                    <a:cubicBezTo>
                      <a:pt x="519842" y="24839"/>
                      <a:pt x="532275" y="70645"/>
                      <a:pt x="532275" y="127229"/>
                    </a:cubicBezTo>
                    <a:cubicBezTo>
                      <a:pt x="532275" y="183814"/>
                      <a:pt x="494506" y="229620"/>
                      <a:pt x="447940" y="229620"/>
                    </a:cubicBezTo>
                    <a:cubicBezTo>
                      <a:pt x="433982" y="229620"/>
                      <a:pt x="420962" y="225520"/>
                      <a:pt x="409350" y="218373"/>
                    </a:cubicBezTo>
                    <a:cubicBezTo>
                      <a:pt x="426123" y="191780"/>
                      <a:pt x="435272" y="159681"/>
                      <a:pt x="435272" y="126058"/>
                    </a:cubicBezTo>
                    <a:cubicBezTo>
                      <a:pt x="435272" y="96419"/>
                      <a:pt x="433044" y="59164"/>
                      <a:pt x="416388" y="28588"/>
                    </a:cubicBezTo>
                    <a:cubicBezTo>
                      <a:pt x="425302" y="26128"/>
                      <a:pt x="435741" y="24839"/>
                      <a:pt x="447940" y="24839"/>
                    </a:cubicBezTo>
                    <a:close/>
                    <a:moveTo>
                      <a:pt x="159441" y="24839"/>
                    </a:moveTo>
                    <a:cubicBezTo>
                      <a:pt x="171529" y="24839"/>
                      <a:pt x="181975" y="26128"/>
                      <a:pt x="190894" y="28588"/>
                    </a:cubicBezTo>
                    <a:cubicBezTo>
                      <a:pt x="174346" y="59164"/>
                      <a:pt x="171999" y="96419"/>
                      <a:pt x="171999" y="126058"/>
                    </a:cubicBezTo>
                    <a:cubicBezTo>
                      <a:pt x="171999" y="159681"/>
                      <a:pt x="181153" y="191780"/>
                      <a:pt x="197936" y="218373"/>
                    </a:cubicBezTo>
                    <a:cubicBezTo>
                      <a:pt x="186434" y="225520"/>
                      <a:pt x="173290" y="229620"/>
                      <a:pt x="159441" y="229620"/>
                    </a:cubicBezTo>
                    <a:cubicBezTo>
                      <a:pt x="112848" y="229620"/>
                      <a:pt x="74940" y="183814"/>
                      <a:pt x="74940" y="127229"/>
                    </a:cubicBezTo>
                    <a:cubicBezTo>
                      <a:pt x="74940" y="70645"/>
                      <a:pt x="87380" y="24839"/>
                      <a:pt x="159441" y="24839"/>
                    </a:cubicBezTo>
                    <a:close/>
                    <a:moveTo>
                      <a:pt x="303643" y="0"/>
                    </a:moveTo>
                    <a:cubicBezTo>
                      <a:pt x="392335" y="0"/>
                      <a:pt x="407586" y="56456"/>
                      <a:pt x="407586" y="126030"/>
                    </a:cubicBezTo>
                    <a:cubicBezTo>
                      <a:pt x="407586" y="195604"/>
                      <a:pt x="361011" y="252060"/>
                      <a:pt x="303643" y="252060"/>
                    </a:cubicBezTo>
                    <a:cubicBezTo>
                      <a:pt x="246275" y="252060"/>
                      <a:pt x="199700" y="195604"/>
                      <a:pt x="199700" y="126030"/>
                    </a:cubicBezTo>
                    <a:cubicBezTo>
                      <a:pt x="199700" y="56456"/>
                      <a:pt x="215069" y="0"/>
                      <a:pt x="303643" y="0"/>
                    </a:cubicBezTo>
                    <a:close/>
                  </a:path>
                </a:pathLst>
              </a:custGeom>
              <a:solidFill>
                <a:srgbClr val="D5DA23"/>
              </a:solidFill>
              <a:ln>
                <a:noFill/>
              </a:ln>
            </p:spPr>
          </p:sp>
          <p:sp>
            <p:nvSpPr>
              <p:cNvPr id="28" name="ValueText2">
                <a:extLst>
                  <a:ext uri="{FF2B5EF4-FFF2-40B4-BE49-F238E27FC236}">
                    <a16:creationId xmlns:a16="http://schemas.microsoft.com/office/drawing/2014/main" id="{5862B40C-273D-421D-9706-7D001740AFB2}"/>
                  </a:ext>
                </a:extLst>
              </p:cNvPr>
              <p:cNvSpPr/>
              <p:nvPr/>
            </p:nvSpPr>
            <p:spPr>
              <a:xfrm>
                <a:off x="7305383" y="2288132"/>
                <a:ext cx="865000" cy="4758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137118" tIns="68550" rIns="0" bIns="68550" numCol="1" anchor="ctr" anchorCtr="0">
                <a:prstTxWarp prst="textPlain">
                  <a:avLst/>
                </a:prstTxWarp>
                <a:normAutofit fontScale="92500" lnSpcReduction="10000"/>
              </a:bodyPr>
              <a:lstStyle/>
              <a:p>
                <a:pPr>
                  <a:buSzPct val="25000"/>
                </a:pPr>
                <a:r>
                  <a:rPr lang="en-US" altLang="zh-TW" sz="2400" dirty="0">
                    <a:solidFill>
                      <a:srgbClr val="FF0000"/>
                    </a:solidFill>
                    <a:latin typeface="Impact" panose="020B0806030902050204" pitchFamily="34" charset="0"/>
                  </a:rPr>
                  <a:t>2</a:t>
                </a:r>
                <a:r>
                  <a:rPr lang="de-DE" sz="2400" dirty="0" smtClean="0">
                    <a:solidFill>
                      <a:srgbClr val="FF0000"/>
                    </a:solidFill>
                    <a:latin typeface="Impact" panose="020B0806030902050204" pitchFamily="34" charset="0"/>
                  </a:rPr>
                  <a:t>%</a:t>
                </a:r>
                <a:endParaRPr lang="de-DE" sz="2400" dirty="0">
                  <a:solidFill>
                    <a:srgbClr val="FF0000"/>
                  </a:solidFill>
                  <a:latin typeface="Impact" panose="020B0806030902050204" pitchFamily="34" charset="0"/>
                </a:endParaRPr>
              </a:p>
            </p:txBody>
          </p:sp>
          <p:cxnSp>
            <p:nvCxnSpPr>
              <p:cNvPr id="29" name="ExtraShape">
                <a:extLst>
                  <a:ext uri="{FF2B5EF4-FFF2-40B4-BE49-F238E27FC236}">
                    <a16:creationId xmlns:a16="http://schemas.microsoft.com/office/drawing/2014/main" id="{7135A20D-608A-46C9-B5E6-433925DE14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71525" y="4884589"/>
                <a:ext cx="2340941" cy="22254"/>
              </a:xfrm>
              <a:prstGeom prst="line">
                <a:avLst/>
              </a:prstGeom>
              <a:ln>
                <a:solidFill>
                  <a:srgbClr val="232D2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CustomText2">
                <a:extLst>
                  <a:ext uri="{FF2B5EF4-FFF2-40B4-BE49-F238E27FC236}">
                    <a16:creationId xmlns:a16="http://schemas.microsoft.com/office/drawing/2014/main" id="{3DD6F39F-B6FC-4BC3-8C23-5DCBD7FDF794}"/>
                  </a:ext>
                </a:extLst>
              </p:cNvPr>
              <p:cNvSpPr/>
              <p:nvPr/>
            </p:nvSpPr>
            <p:spPr>
              <a:xfrm>
                <a:off x="4744284" y="4979408"/>
                <a:ext cx="2466085" cy="42986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最低手續費門檻</a:t>
                </a:r>
                <a:r>
                  <a:rPr kumimoji="0"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kumimoji="0" lang="zh-TW" altLang="en-US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如</a:t>
                </a:r>
                <a:r>
                  <a:rPr kumimoji="0"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:20</a:t>
                </a:r>
                <a:r>
                  <a:rPr kumimoji="0" lang="zh-TW" altLang="en-US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元</a:t>
                </a:r>
                <a:r>
                  <a:rPr kumimoji="0"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kumimoji="0" lang="en-US" altLang="zh-CN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1" name="CustomText2">
                <a:extLst>
                  <a:ext uri="{FF2B5EF4-FFF2-40B4-BE49-F238E27FC236}">
                    <a16:creationId xmlns:a16="http://schemas.microsoft.com/office/drawing/2014/main" id="{F141848C-BDD2-4ED6-B213-3168EB7BAF5D}"/>
                  </a:ext>
                </a:extLst>
              </p:cNvPr>
              <p:cNvSpPr/>
              <p:nvPr/>
            </p:nvSpPr>
            <p:spPr>
              <a:xfrm>
                <a:off x="4771525" y="4459487"/>
                <a:ext cx="2466087" cy="425102"/>
              </a:xfrm>
              <a:prstGeom prst="rect">
                <a:avLst/>
              </a:prstGeom>
              <a:noFill/>
            </p:spPr>
            <p:txBody>
              <a:bodyPr wrap="none" lIns="67500" rIns="67500" anchor="ctr">
                <a:normAutofit fontScale="92500" lnSpcReduction="10000"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4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交易手續費</a:t>
                </a:r>
                <a:endParaRPr kumimoji="0" lang="en-US" altLang="zh-CN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8" name="文字方塊 17"/>
            <p:cNvSpPr txBox="1"/>
            <p:nvPr/>
          </p:nvSpPr>
          <p:spPr>
            <a:xfrm>
              <a:off x="4956630" y="5402003"/>
              <a:ext cx="2880320" cy="514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成交金額 </a:t>
              </a:r>
              <a:r>
                <a:rPr lang="en-US" altLang="zh-TW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en-US" altLang="zh-TW" sz="2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,000</a:t>
              </a:r>
              <a:r>
                <a:rPr lang="zh-TW" altLang="en-US" sz="2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元</a:t>
              </a:r>
              <a:endPara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837471" y="5425416"/>
              <a:ext cx="2880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成交金額 </a:t>
              </a:r>
              <a:r>
                <a: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en-US" altLang="zh-TW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0,000</a:t>
              </a:r>
              <a:r>
                <a:rPr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元</a:t>
              </a:r>
              <a:endPara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" name="文字方塊 1"/>
            <p:cNvSpPr txBox="1"/>
            <p:nvPr/>
          </p:nvSpPr>
          <p:spPr>
            <a:xfrm>
              <a:off x="4735486" y="1416089"/>
              <a:ext cx="1155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費率換算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6966883" y="1670126"/>
            <a:ext cx="1531643" cy="76650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交易成本多了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標題 39"/>
          <p:cNvSpPr txBox="1">
            <a:spLocks noGrp="1"/>
          </p:cNvSpPr>
          <p:nvPr>
            <p:ph type="title"/>
          </p:nvPr>
        </p:nvSpPr>
        <p:spPr bwMode="auto">
          <a:xfrm>
            <a:off x="1382671" y="120928"/>
            <a:ext cx="55880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06</a:t>
            </a:r>
            <a:r>
              <a:rPr kumimoji="0"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提醒注意事項</a:t>
            </a:r>
            <a:endParaRPr kumimoji="0"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51520" y="1138925"/>
            <a:ext cx="3744416" cy="6463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注意交易成本</a:t>
            </a:r>
            <a:endParaRPr lang="zh-TW" altLang="en-US" sz="3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285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73C56-5251-436B-879B-E5EBD28DD3B5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  <p:grpSp>
        <p:nvGrpSpPr>
          <p:cNvPr id="30" name="群組 29"/>
          <p:cNvGrpSpPr/>
          <p:nvPr/>
        </p:nvGrpSpPr>
        <p:grpSpPr>
          <a:xfrm>
            <a:off x="323528" y="1395253"/>
            <a:ext cx="8683086" cy="869446"/>
            <a:chOff x="335567" y="1262143"/>
            <a:chExt cx="8683086" cy="869446"/>
          </a:xfrm>
        </p:grpSpPr>
        <p:sp>
          <p:nvSpPr>
            <p:cNvPr id="14" name="矩形 13"/>
            <p:cNvSpPr/>
            <p:nvPr/>
          </p:nvSpPr>
          <p:spPr>
            <a:xfrm>
              <a:off x="3113997" y="1265384"/>
              <a:ext cx="590465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400" dirty="0" smtClean="0">
                  <a:solidFill>
                    <a:srgbClr val="2C2C2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</a:rPr>
                <a:t>盤中零股交易時段與大盤重疊，</a:t>
              </a:r>
              <a:r>
                <a:rPr lang="zh-TW" altLang="en-US" sz="2400" dirty="0">
                  <a:solidFill>
                    <a:srgbClr val="2C2C2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</a:rPr>
                <a:t>注意</a:t>
              </a:r>
              <a:r>
                <a:rPr lang="zh-TW" altLang="en-US" sz="2400" dirty="0" smtClean="0">
                  <a:solidFill>
                    <a:srgbClr val="2C2C2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</a:rPr>
                <a:t>下單畫面，</a:t>
              </a:r>
              <a:r>
                <a:rPr lang="zh-TW" altLang="en-US" sz="2400" u="sng" dirty="0" smtClean="0">
                  <a:solidFill>
                    <a:srgbClr val="2C2C2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</a:rPr>
                <a:t>確認委託單位後</a:t>
              </a:r>
              <a:r>
                <a:rPr lang="zh-TW" altLang="en-US" sz="2400" dirty="0" smtClean="0">
                  <a:solidFill>
                    <a:srgbClr val="2C2C2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</a:rPr>
                <a:t>，再執行委託交易</a:t>
              </a:r>
              <a:endParaRPr lang="en-US" altLang="zh-CN" sz="2400" dirty="0">
                <a:solidFill>
                  <a:srgbClr val="2C2C2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35567" y="1404478"/>
              <a:ext cx="266305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dirty="0" smtClean="0">
                  <a:solidFill>
                    <a:srgbClr val="2C2C2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</a:rPr>
                <a:t>注意</a:t>
              </a:r>
              <a:r>
                <a:rPr lang="zh-TW" altLang="en-US" sz="3200" dirty="0">
                  <a:solidFill>
                    <a:srgbClr val="2C2C2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</a:rPr>
                <a:t>委託</a:t>
              </a:r>
              <a:r>
                <a:rPr lang="zh-TW" altLang="en-US" sz="3200" dirty="0" smtClean="0">
                  <a:solidFill>
                    <a:srgbClr val="2C2C2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</a:rPr>
                <a:t>單位</a:t>
              </a:r>
              <a:endParaRPr lang="en-US" altLang="zh-CN" sz="3200" dirty="0">
                <a:solidFill>
                  <a:srgbClr val="2C2C2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endParaRPr>
            </a:p>
          </p:txBody>
        </p:sp>
        <p:cxnSp>
          <p:nvCxnSpPr>
            <p:cNvPr id="9" name="直線接點 8"/>
            <p:cNvCxnSpPr/>
            <p:nvPr/>
          </p:nvCxnSpPr>
          <p:spPr>
            <a:xfrm>
              <a:off x="3017244" y="1262143"/>
              <a:ext cx="0" cy="86944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群組 40"/>
          <p:cNvGrpSpPr/>
          <p:nvPr/>
        </p:nvGrpSpPr>
        <p:grpSpPr>
          <a:xfrm>
            <a:off x="499926" y="2388100"/>
            <a:ext cx="8194206" cy="4150797"/>
            <a:chOff x="297810" y="2048356"/>
            <a:chExt cx="8194206" cy="4150797"/>
          </a:xfrm>
        </p:grpSpPr>
        <p:grpSp>
          <p:nvGrpSpPr>
            <p:cNvPr id="18" name="组合 17"/>
            <p:cNvGrpSpPr/>
            <p:nvPr/>
          </p:nvGrpSpPr>
          <p:grpSpPr>
            <a:xfrm>
              <a:off x="2902348" y="2237932"/>
              <a:ext cx="564189" cy="576337"/>
              <a:chOff x="8093006" y="93428"/>
              <a:chExt cx="752251" cy="768449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8093006" y="93428"/>
                <a:ext cx="752251" cy="76844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9921" y="178481"/>
                <a:ext cx="590217" cy="590218"/>
              </a:xfrm>
              <a:prstGeom prst="rect">
                <a:avLst/>
              </a:prstGeom>
            </p:spPr>
          </p:pic>
        </p:grpSp>
        <p:sp>
          <p:nvSpPr>
            <p:cNvPr id="21" name="矩形 20"/>
            <p:cNvSpPr/>
            <p:nvPr/>
          </p:nvSpPr>
          <p:spPr>
            <a:xfrm>
              <a:off x="3591803" y="2155038"/>
              <a:ext cx="458798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交易單位：</a:t>
              </a:r>
              <a:r>
                <a:rPr lang="zh-TW" altLang="en-US" sz="4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 </a:t>
              </a:r>
              <a:r>
                <a:rPr lang="zh-TW" alt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股</a:t>
              </a:r>
              <a:r>
                <a:rPr lang="zh-TW" altLang="en-US" sz="4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 </a:t>
              </a:r>
              <a:r>
                <a:rPr lang="en-US" altLang="zh-TW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VS. </a:t>
              </a:r>
              <a:r>
                <a:rPr lang="zh-TW" altLang="en-US" sz="4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張</a:t>
              </a:r>
              <a:endPara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154227" y="2897997"/>
              <a:ext cx="533778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  <a:sym typeface="Segoe UI" panose="020B0502040204020203" pitchFamily="34" charset="0"/>
                </a:rPr>
                <a:t>一般投資人僅得以電子</a:t>
              </a:r>
              <a:r>
                <a:rPr lang="zh-TW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  <a:sym typeface="Segoe UI" panose="020B0502040204020203" pitchFamily="34" charset="0"/>
                </a:rPr>
                <a:t>式交</a:t>
              </a:r>
              <a:r>
                <a:rPr lang="zh-TW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  <a:sym typeface="Segoe UI" panose="020B0502040204020203" pitchFamily="34" charset="0"/>
                </a:rPr>
                <a:t>易</a:t>
              </a:r>
              <a:r>
                <a:rPr lang="zh-TW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egoe UI" panose="020B0502040204020203" pitchFamily="34" charset="0"/>
                  <a:sym typeface="Segoe UI" panose="020B0502040204020203" pitchFamily="34" charset="0"/>
                </a:rPr>
                <a:t>，下單時，請務必確認交易單位。</a:t>
              </a:r>
              <a:endPara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endParaRPr>
            </a:p>
          </p:txBody>
        </p:sp>
        <p:grpSp>
          <p:nvGrpSpPr>
            <p:cNvPr id="32" name="群組 31"/>
            <p:cNvGrpSpPr/>
            <p:nvPr/>
          </p:nvGrpSpPr>
          <p:grpSpPr>
            <a:xfrm>
              <a:off x="297810" y="2048356"/>
              <a:ext cx="2203511" cy="4150797"/>
              <a:chOff x="704247" y="2198524"/>
              <a:chExt cx="2203511" cy="4150797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34" t="5698" r="26741" b="4591"/>
              <a:stretch/>
            </p:blipFill>
            <p:spPr>
              <a:xfrm>
                <a:off x="704247" y="2198524"/>
                <a:ext cx="2203511" cy="4150797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604" y="3442745"/>
                <a:ext cx="1376049" cy="2237162"/>
              </a:xfrm>
              <a:prstGeom prst="rect">
                <a:avLst/>
              </a:prstGeom>
            </p:spPr>
          </p:pic>
        </p:grpSp>
      </p:grpSp>
      <p:sp>
        <p:nvSpPr>
          <p:cNvPr id="28" name="ïṥ1ïďé">
            <a:extLst>
              <a:ext uri="{FF2B5EF4-FFF2-40B4-BE49-F238E27FC236}">
                <a16:creationId xmlns:a16="http://schemas.microsoft.com/office/drawing/2014/main" id="{4D5C24C6-4DD0-4193-AD42-019C1134797B}"/>
              </a:ext>
            </a:extLst>
          </p:cNvPr>
          <p:cNvSpPr txBox="1"/>
          <p:nvPr/>
        </p:nvSpPr>
        <p:spPr bwMode="auto">
          <a:xfrm>
            <a:off x="1990601" y="429299"/>
            <a:ext cx="3648199" cy="4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5100" rIns="67500" bIns="35100" anchor="b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06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提醒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4631408" y="4581131"/>
            <a:ext cx="3430017" cy="577356"/>
            <a:chOff x="3637400" y="4867868"/>
            <a:chExt cx="3430017" cy="577356"/>
          </a:xfrm>
        </p:grpSpPr>
        <p:sp>
          <p:nvSpPr>
            <p:cNvPr id="2" name="文字方塊 1"/>
            <p:cNvSpPr txBox="1"/>
            <p:nvPr/>
          </p:nvSpPr>
          <p:spPr>
            <a:xfrm>
              <a:off x="3637400" y="4867869"/>
              <a:ext cx="909737" cy="57735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r>
                <a:rPr lang="zh-TW" altLang="en-US" sz="28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數</a:t>
              </a:r>
              <a:r>
                <a: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量</a:t>
              </a:r>
              <a:endPara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547138" y="4867869"/>
              <a:ext cx="903062" cy="577355"/>
            </a:xfrm>
            <a:prstGeom prst="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/>
                <a:t>200</a:t>
              </a:r>
              <a:endParaRPr lang="zh-TW" altLang="en-US" sz="2800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5450201" y="4867868"/>
              <a:ext cx="1617216" cy="57735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張</a:t>
              </a:r>
              <a:r>
                <a: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(1000</a:t>
              </a:r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股</a:t>
              </a:r>
              <a:r>
                <a: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6444208" y="4114760"/>
            <a:ext cx="1617217" cy="4663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交易單位</a:t>
            </a: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2" name="群組 41"/>
          <p:cNvGrpSpPr/>
          <p:nvPr/>
        </p:nvGrpSpPr>
        <p:grpSpPr>
          <a:xfrm>
            <a:off x="4631408" y="5433347"/>
            <a:ext cx="3430017" cy="577356"/>
            <a:chOff x="3637400" y="4867868"/>
            <a:chExt cx="3430017" cy="577356"/>
          </a:xfrm>
        </p:grpSpPr>
        <p:sp>
          <p:nvSpPr>
            <p:cNvPr id="43" name="文字方塊 42"/>
            <p:cNvSpPr txBox="1"/>
            <p:nvPr/>
          </p:nvSpPr>
          <p:spPr>
            <a:xfrm>
              <a:off x="3637400" y="4867869"/>
              <a:ext cx="909737" cy="57735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r>
                <a:rPr lang="zh-TW" altLang="en-US" sz="28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數</a:t>
              </a:r>
              <a:r>
                <a: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量</a:t>
              </a:r>
              <a:endPara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4547138" y="4867869"/>
              <a:ext cx="903062" cy="577355"/>
            </a:xfrm>
            <a:prstGeom prst="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/>
                <a:t>200</a:t>
              </a:r>
              <a:endParaRPr lang="zh-TW" altLang="en-US" sz="2800" dirty="0"/>
            </a:p>
          </p:txBody>
        </p:sp>
        <p:sp>
          <p:nvSpPr>
            <p:cNvPr id="45" name="矩形 44"/>
            <p:cNvSpPr/>
            <p:nvPr/>
          </p:nvSpPr>
          <p:spPr>
            <a:xfrm>
              <a:off x="5450201" y="4867868"/>
              <a:ext cx="1617216" cy="57735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股</a:t>
              </a:r>
              <a:endPara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3" name="圖片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97" b="96000" l="15000" r="83953">
                        <a14:backgroundMark x1="47326" y1="6323" x2="47326" y2="6323"/>
                        <a14:backgroundMark x1="45233" y1="6323" x2="45233" y2="6323"/>
                        <a14:backgroundMark x1="42791" y1="10839" x2="42791" y2="10839"/>
                        <a14:backgroundMark x1="44767" y1="9032" x2="44767" y2="9032"/>
                        <a14:backgroundMark x1="41163" y1="10839" x2="41163" y2="10839"/>
                        <a14:backgroundMark x1="39884" y1="13032" x2="39884" y2="13032"/>
                        <a14:backgroundMark x1="38605" y1="13935" x2="38605" y2="13935"/>
                        <a14:backgroundMark x1="35000" y1="18581" x2="35000" y2="18581"/>
                        <a14:backgroundMark x1="38256" y1="16258" x2="38256" y2="16258"/>
                        <a14:backgroundMark x1="34070" y1="19871" x2="34070" y2="19871"/>
                        <a14:backgroundMark x1="31279" y1="22581" x2="31279" y2="22581"/>
                        <a14:backgroundMark x1="29651" y1="25290" x2="29651" y2="25290"/>
                        <a14:backgroundMark x1="27558" y1="26710" x2="27558" y2="26710"/>
                        <a14:backgroundMark x1="25116" y1="29935" x2="25116" y2="29935"/>
                        <a14:backgroundMark x1="21744" y1="32129" x2="21744" y2="32129"/>
                        <a14:backgroundMark x1="20930" y1="34452" x2="20930" y2="34452"/>
                        <a14:backgroundMark x1="18953" y1="35355" x2="18953" y2="35355"/>
                        <a14:backgroundMark x1="21395" y1="39871" x2="22558" y2="39871"/>
                        <a14:backgroundMark x1="23023" y1="44000" x2="23023" y2="44000"/>
                        <a14:backgroundMark x1="26744" y1="49032" x2="26744" y2="49032"/>
                        <a14:backgroundMark x1="23837" y1="47226" x2="23837" y2="47226"/>
                        <a14:backgroundMark x1="28721" y1="50323" x2="30000" y2="50323"/>
                        <a14:backgroundMark x1="33721" y1="54839" x2="33721" y2="548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552" y="4068738"/>
            <a:ext cx="2565514" cy="200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0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362891-2F1F-4906-BF0F-5877DD303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感謝您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963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3B5409-D4EA-48AA-9FC6-500B91D41414}" type="slidenum">
              <a:rPr lang="zh-TW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3363749" y="1484784"/>
            <a:ext cx="4392488" cy="4802060"/>
            <a:chOff x="4824814" y="1486070"/>
            <a:chExt cx="3803096" cy="4603939"/>
          </a:xfrm>
        </p:grpSpPr>
        <p:sp>
          <p:nvSpPr>
            <p:cNvPr id="8" name="îś1íḓé">
              <a:extLst>
                <a:ext uri="{FF2B5EF4-FFF2-40B4-BE49-F238E27FC236}">
                  <a16:creationId xmlns:a16="http://schemas.microsoft.com/office/drawing/2014/main" id="{B7658857-FC9E-40E8-95E2-9E4B11B660B0}"/>
                </a:ext>
              </a:extLst>
            </p:cNvPr>
            <p:cNvSpPr txBox="1"/>
            <p:nvPr/>
          </p:nvSpPr>
          <p:spPr>
            <a:xfrm>
              <a:off x="4824814" y="1515393"/>
              <a:ext cx="408405" cy="470463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algn="ctr"/>
              <a:r>
                <a:rPr lang="en-US" altLang="zh-CN" sz="2100" dirty="0">
                  <a:solidFill>
                    <a:schemeClr val="accent1">
                      <a:lumMod val="100000"/>
                    </a:schemeClr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A61F4552-37ED-40BF-BC8C-4E87712EE41E}"/>
                </a:ext>
              </a:extLst>
            </p:cNvPr>
            <p:cNvCxnSpPr/>
            <p:nvPr/>
          </p:nvCxnSpPr>
          <p:spPr>
            <a:xfrm>
              <a:off x="5348421" y="1486070"/>
              <a:ext cx="0" cy="52910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íśľíḓé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5440062" y="1561174"/>
              <a:ext cx="3158677" cy="357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500" tIns="35100" rIns="67500" bIns="35100" anchor="b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緣由</a:t>
              </a:r>
              <a:endParaRPr lang="en-US" altLang="zh-CN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iŝḷiḓè">
              <a:extLst>
                <a:ext uri="{FF2B5EF4-FFF2-40B4-BE49-F238E27FC236}">
                  <a16:creationId xmlns:a16="http://schemas.microsoft.com/office/drawing/2014/main" id="{155B7B1D-E581-4BC5-AC2D-C67488F698D1}"/>
                </a:ext>
              </a:extLst>
            </p:cNvPr>
            <p:cNvSpPr txBox="1"/>
            <p:nvPr/>
          </p:nvSpPr>
          <p:spPr>
            <a:xfrm>
              <a:off x="4824814" y="2330360"/>
              <a:ext cx="440662" cy="470463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algn="ctr"/>
              <a:r>
                <a:rPr lang="en-US" altLang="zh-CN" sz="2100">
                  <a:solidFill>
                    <a:schemeClr val="accent2">
                      <a:lumMod val="100000"/>
                    </a:schemeClr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D67F685F-7A22-497C-8352-5D2DE0E49569}"/>
                </a:ext>
              </a:extLst>
            </p:cNvPr>
            <p:cNvCxnSpPr/>
            <p:nvPr/>
          </p:nvCxnSpPr>
          <p:spPr>
            <a:xfrm>
              <a:off x="5364550" y="2301036"/>
              <a:ext cx="0" cy="529109"/>
            </a:xfrm>
            <a:prstGeom prst="line">
              <a:avLst/>
            </a:prstGeom>
            <a:ln w="28575" cap="flat" cmpd="sng" algn="ctr">
              <a:solidFill>
                <a:schemeClr val="accent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iṥļidê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5463624" y="2400326"/>
              <a:ext cx="3158677" cy="357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500" tIns="35100" rIns="67500" bIns="35100" anchor="b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效益</a:t>
              </a:r>
              <a:endParaRPr lang="en-US" altLang="zh-CN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iṩľíďè">
              <a:extLst>
                <a:ext uri="{FF2B5EF4-FFF2-40B4-BE49-F238E27FC236}">
                  <a16:creationId xmlns:a16="http://schemas.microsoft.com/office/drawing/2014/main" id="{450E66AA-E0D9-4EB8-B7A1-D871088E8745}"/>
                </a:ext>
              </a:extLst>
            </p:cNvPr>
            <p:cNvSpPr txBox="1"/>
            <p:nvPr/>
          </p:nvSpPr>
          <p:spPr>
            <a:xfrm>
              <a:off x="4824814" y="3145326"/>
              <a:ext cx="449078" cy="470463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algn="ctr"/>
              <a:r>
                <a:rPr lang="en-US" altLang="zh-CN" sz="2100">
                  <a:solidFill>
                    <a:schemeClr val="accent3">
                      <a:lumMod val="100000"/>
                    </a:schemeClr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DE3A0122-6407-4916-8DA7-BDDF5A919AED}"/>
                </a:ext>
              </a:extLst>
            </p:cNvPr>
            <p:cNvCxnSpPr/>
            <p:nvPr/>
          </p:nvCxnSpPr>
          <p:spPr>
            <a:xfrm>
              <a:off x="5368758" y="3116003"/>
              <a:ext cx="0" cy="529109"/>
            </a:xfrm>
            <a:prstGeom prst="line">
              <a:avLst/>
            </a:prstGeom>
            <a:ln w="28575" cap="flat" cmpd="sng" algn="ctr">
              <a:solidFill>
                <a:schemeClr val="accent3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ïŝľîḍé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5467832" y="3215293"/>
              <a:ext cx="3158677" cy="357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500" tIns="35100" rIns="67500" bIns="35100" anchor="b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特</a:t>
              </a: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色</a:t>
              </a:r>
              <a:endParaRPr lang="en-US" altLang="zh-CN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íṥļîḋe">
              <a:extLst>
                <a:ext uri="{FF2B5EF4-FFF2-40B4-BE49-F238E27FC236}">
                  <a16:creationId xmlns:a16="http://schemas.microsoft.com/office/drawing/2014/main" id="{E991B7BD-C362-4865-88E6-6BB962DB1188}"/>
                </a:ext>
              </a:extLst>
            </p:cNvPr>
            <p:cNvSpPr txBox="1"/>
            <p:nvPr/>
          </p:nvSpPr>
          <p:spPr>
            <a:xfrm>
              <a:off x="4824814" y="3960292"/>
              <a:ext cx="440662" cy="470463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algn="ctr"/>
              <a:r>
                <a:rPr lang="en-US" altLang="zh-CN" sz="2100">
                  <a:solidFill>
                    <a:schemeClr val="accent4">
                      <a:lumMod val="100000"/>
                    </a:schemeClr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AA1310F8-3989-4645-A330-C6663E5FE8B9}"/>
                </a:ext>
              </a:extLst>
            </p:cNvPr>
            <p:cNvCxnSpPr/>
            <p:nvPr/>
          </p:nvCxnSpPr>
          <p:spPr>
            <a:xfrm>
              <a:off x="5364550" y="3930969"/>
              <a:ext cx="0" cy="529109"/>
            </a:xfrm>
            <a:prstGeom prst="line">
              <a:avLst/>
            </a:prstGeom>
            <a:ln w="28575" cap="flat" cmpd="sng" algn="ctr">
              <a:solidFill>
                <a:schemeClr val="accent4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îślídè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5463624" y="4030258"/>
              <a:ext cx="3158677" cy="357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500" tIns="35100" rIns="67500" bIns="35100" anchor="b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交易制度比較</a:t>
              </a:r>
              <a:endParaRPr lang="en-US" altLang="zh-CN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íṣḷíḓê">
              <a:extLst>
                <a:ext uri="{FF2B5EF4-FFF2-40B4-BE49-F238E27FC236}">
                  <a16:creationId xmlns:a16="http://schemas.microsoft.com/office/drawing/2014/main" id="{139390ED-EA05-4E35-A9C4-6BDBA3980935}"/>
                </a:ext>
              </a:extLst>
            </p:cNvPr>
            <p:cNvSpPr txBox="1"/>
            <p:nvPr/>
          </p:nvSpPr>
          <p:spPr>
            <a:xfrm>
              <a:off x="4824814" y="4775258"/>
              <a:ext cx="450481" cy="470463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algn="ctr"/>
              <a:r>
                <a:rPr lang="en-US" altLang="zh-CN" sz="2100">
                  <a:solidFill>
                    <a:schemeClr val="accent5">
                      <a:lumMod val="100000"/>
                    </a:schemeClr>
                  </a:solidFill>
                  <a:latin typeface="Impact" panose="020B0806030902050204" pitchFamily="34" charset="0"/>
                </a:rPr>
                <a:t>05</a:t>
              </a:r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A261B961-697B-42C1-8586-7BC99C0E5EAE}"/>
                </a:ext>
              </a:extLst>
            </p:cNvPr>
            <p:cNvCxnSpPr/>
            <p:nvPr/>
          </p:nvCxnSpPr>
          <p:spPr>
            <a:xfrm>
              <a:off x="5369459" y="4745935"/>
              <a:ext cx="0" cy="529109"/>
            </a:xfrm>
            <a:prstGeom prst="line">
              <a:avLst/>
            </a:prstGeom>
            <a:ln w="28575" cap="flat" cmpd="sng" algn="ctr">
              <a:solidFill>
                <a:schemeClr val="accent5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ïṥ1ïďé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5468533" y="4845224"/>
              <a:ext cx="3158677" cy="357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500" tIns="35100" rIns="67500" bIns="35100" anchor="b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開辦注意</a:t>
              </a: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事項</a:t>
              </a:r>
              <a:endParaRPr lang="en-US" altLang="zh-CN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íṥlíḑè">
              <a:extLst>
                <a:ext uri="{FF2B5EF4-FFF2-40B4-BE49-F238E27FC236}">
                  <a16:creationId xmlns:a16="http://schemas.microsoft.com/office/drawing/2014/main" id="{30CE319D-76C6-42EE-9C18-2D898B2F7928}"/>
                </a:ext>
              </a:extLst>
            </p:cNvPr>
            <p:cNvSpPr txBox="1"/>
            <p:nvPr/>
          </p:nvSpPr>
          <p:spPr>
            <a:xfrm>
              <a:off x="4824814" y="5590224"/>
              <a:ext cx="451882" cy="470463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algn="ctr"/>
              <a:r>
                <a:rPr lang="en-US" altLang="zh-CN" sz="2100">
                  <a:solidFill>
                    <a:schemeClr val="accent6">
                      <a:lumMod val="100000"/>
                    </a:schemeClr>
                  </a:solidFill>
                  <a:latin typeface="Impact" panose="020B0806030902050204" pitchFamily="34" charset="0"/>
                </a:rPr>
                <a:t>06</a:t>
              </a:r>
            </a:p>
          </p:txBody>
        </p: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FB22BA82-BB4C-473E-A121-DCA5ACE7E217}"/>
                </a:ext>
              </a:extLst>
            </p:cNvPr>
            <p:cNvCxnSpPr/>
            <p:nvPr/>
          </p:nvCxnSpPr>
          <p:spPr>
            <a:xfrm>
              <a:off x="5370160" y="5560900"/>
              <a:ext cx="0" cy="529109"/>
            </a:xfrm>
            <a:prstGeom prst="line">
              <a:avLst/>
            </a:prstGeom>
            <a:ln w="28575" cap="flat" cmpd="sng" algn="ctr">
              <a:solidFill>
                <a:schemeClr val="accent6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îṡļiḋé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5469233" y="5660190"/>
              <a:ext cx="3158677" cy="357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500" tIns="35100" rIns="67500" bIns="35100" anchor="b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特別提醒</a:t>
              </a:r>
              <a:endParaRPr lang="en-US" altLang="zh-CN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4BC54E-9CC7-4E7E-BC42-AE159590F740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1691680" y="198094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簡報大綱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24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73C56-5251-436B-879B-E5EBD28DD3B5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  <p:grpSp>
        <p:nvGrpSpPr>
          <p:cNvPr id="7" name="Group 1"/>
          <p:cNvGrpSpPr/>
          <p:nvPr/>
        </p:nvGrpSpPr>
        <p:grpSpPr>
          <a:xfrm>
            <a:off x="1267337" y="1602848"/>
            <a:ext cx="907680" cy="765044"/>
            <a:chOff x="1066800" y="1682716"/>
            <a:chExt cx="1386679" cy="1168771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066800" y="1682716"/>
              <a:ext cx="1386679" cy="462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1113025" y="1781763"/>
              <a:ext cx="1300840" cy="1069724"/>
            </a:xfrm>
            <a:custGeom>
              <a:avLst/>
              <a:gdLst>
                <a:gd name="T0" fmla="*/ 0 w 104"/>
                <a:gd name="T1" fmla="*/ 0 h 86"/>
                <a:gd name="T2" fmla="*/ 0 w 104"/>
                <a:gd name="T3" fmla="*/ 54 h 86"/>
                <a:gd name="T4" fmla="*/ 4 w 104"/>
                <a:gd name="T5" fmla="*/ 58 h 86"/>
                <a:gd name="T6" fmla="*/ 49 w 104"/>
                <a:gd name="T7" fmla="*/ 58 h 86"/>
                <a:gd name="T8" fmla="*/ 49 w 104"/>
                <a:gd name="T9" fmla="*/ 72 h 86"/>
                <a:gd name="T10" fmla="*/ 23 w 104"/>
                <a:gd name="T11" fmla="*/ 81 h 86"/>
                <a:gd name="T12" fmla="*/ 25 w 104"/>
                <a:gd name="T13" fmla="*/ 86 h 86"/>
                <a:gd name="T14" fmla="*/ 53 w 104"/>
                <a:gd name="T15" fmla="*/ 77 h 86"/>
                <a:gd name="T16" fmla="*/ 81 w 104"/>
                <a:gd name="T17" fmla="*/ 86 h 86"/>
                <a:gd name="T18" fmla="*/ 83 w 104"/>
                <a:gd name="T19" fmla="*/ 81 h 86"/>
                <a:gd name="T20" fmla="*/ 55 w 104"/>
                <a:gd name="T21" fmla="*/ 72 h 86"/>
                <a:gd name="T22" fmla="*/ 55 w 104"/>
                <a:gd name="T23" fmla="*/ 58 h 86"/>
                <a:gd name="T24" fmla="*/ 100 w 104"/>
                <a:gd name="T25" fmla="*/ 58 h 86"/>
                <a:gd name="T26" fmla="*/ 104 w 104"/>
                <a:gd name="T27" fmla="*/ 54 h 86"/>
                <a:gd name="T28" fmla="*/ 104 w 104"/>
                <a:gd name="T29" fmla="*/ 0 h 86"/>
                <a:gd name="T30" fmla="*/ 0 w 104"/>
                <a:gd name="T31" fmla="*/ 0 h 86"/>
                <a:gd name="T32" fmla="*/ 85 w 104"/>
                <a:gd name="T33" fmla="*/ 50 h 86"/>
                <a:gd name="T34" fmla="*/ 78 w 104"/>
                <a:gd name="T35" fmla="*/ 24 h 86"/>
                <a:gd name="T36" fmla="*/ 71 w 104"/>
                <a:gd name="T37" fmla="*/ 50 h 86"/>
                <a:gd name="T38" fmla="*/ 64 w 104"/>
                <a:gd name="T39" fmla="*/ 32 h 86"/>
                <a:gd name="T40" fmla="*/ 56 w 104"/>
                <a:gd name="T41" fmla="*/ 50 h 86"/>
                <a:gd name="T42" fmla="*/ 49 w 104"/>
                <a:gd name="T43" fmla="*/ 27 h 86"/>
                <a:gd name="T44" fmla="*/ 43 w 104"/>
                <a:gd name="T45" fmla="*/ 42 h 86"/>
                <a:gd name="T46" fmla="*/ 35 w 104"/>
                <a:gd name="T47" fmla="*/ 36 h 86"/>
                <a:gd name="T48" fmla="*/ 28 w 104"/>
                <a:gd name="T49" fmla="*/ 47 h 86"/>
                <a:gd name="T50" fmla="*/ 21 w 104"/>
                <a:gd name="T51" fmla="*/ 42 h 86"/>
                <a:gd name="T52" fmla="*/ 15 w 104"/>
                <a:gd name="T53" fmla="*/ 51 h 86"/>
                <a:gd name="T54" fmla="*/ 11 w 104"/>
                <a:gd name="T55" fmla="*/ 49 h 86"/>
                <a:gd name="T56" fmla="*/ 20 w 104"/>
                <a:gd name="T57" fmla="*/ 36 h 86"/>
                <a:gd name="T58" fmla="*/ 27 w 104"/>
                <a:gd name="T59" fmla="*/ 41 h 86"/>
                <a:gd name="T60" fmla="*/ 34 w 104"/>
                <a:gd name="T61" fmla="*/ 30 h 86"/>
                <a:gd name="T62" fmla="*/ 41 w 104"/>
                <a:gd name="T63" fmla="*/ 36 h 86"/>
                <a:gd name="T64" fmla="*/ 50 w 104"/>
                <a:gd name="T65" fmla="*/ 16 h 86"/>
                <a:gd name="T66" fmla="*/ 57 w 104"/>
                <a:gd name="T67" fmla="*/ 39 h 86"/>
                <a:gd name="T68" fmla="*/ 64 w 104"/>
                <a:gd name="T69" fmla="*/ 23 h 86"/>
                <a:gd name="T70" fmla="*/ 71 w 104"/>
                <a:gd name="T71" fmla="*/ 38 h 86"/>
                <a:gd name="T72" fmla="*/ 78 w 104"/>
                <a:gd name="T73" fmla="*/ 8 h 86"/>
                <a:gd name="T74" fmla="*/ 86 w 104"/>
                <a:gd name="T75" fmla="*/ 38 h 86"/>
                <a:gd name="T76" fmla="*/ 91 w 104"/>
                <a:gd name="T77" fmla="*/ 27 h 86"/>
                <a:gd name="T78" fmla="*/ 94 w 104"/>
                <a:gd name="T79" fmla="*/ 28 h 86"/>
                <a:gd name="T80" fmla="*/ 85 w 104"/>
                <a:gd name="T81" fmla="*/ 5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" h="86">
                  <a:moveTo>
                    <a:pt x="0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0" y="57"/>
                    <a:pt x="2" y="58"/>
                    <a:pt x="4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83" y="81"/>
                    <a:pt x="83" y="81"/>
                    <a:pt x="83" y="81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100" y="58"/>
                    <a:pt x="100" y="58"/>
                    <a:pt x="100" y="58"/>
                  </a:cubicBezTo>
                  <a:cubicBezTo>
                    <a:pt x="102" y="58"/>
                    <a:pt x="104" y="57"/>
                    <a:pt x="104" y="54"/>
                  </a:cubicBezTo>
                  <a:cubicBezTo>
                    <a:pt x="104" y="0"/>
                    <a:pt x="104" y="0"/>
                    <a:pt x="104" y="0"/>
                  </a:cubicBezTo>
                  <a:lnTo>
                    <a:pt x="0" y="0"/>
                  </a:lnTo>
                  <a:close/>
                  <a:moveTo>
                    <a:pt x="85" y="50"/>
                  </a:moveTo>
                  <a:cubicBezTo>
                    <a:pt x="78" y="24"/>
                    <a:pt x="78" y="24"/>
                    <a:pt x="78" y="24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4" y="28"/>
                    <a:pt x="94" y="28"/>
                    <a:pt x="94" y="28"/>
                  </a:cubicBezTo>
                  <a:lnTo>
                    <a:pt x="85" y="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0" name="Freeform 7"/>
          <p:cNvSpPr>
            <a:spLocks noEditPoints="1"/>
          </p:cNvSpPr>
          <p:nvPr/>
        </p:nvSpPr>
        <p:spPr bwMode="auto">
          <a:xfrm>
            <a:off x="4034746" y="1539084"/>
            <a:ext cx="981161" cy="981161"/>
          </a:xfrm>
          <a:custGeom>
            <a:avLst/>
            <a:gdLst>
              <a:gd name="T0" fmla="*/ 112 w 120"/>
              <a:gd name="T1" fmla="*/ 60 h 120"/>
              <a:gd name="T2" fmla="*/ 107 w 120"/>
              <a:gd name="T3" fmla="*/ 63 h 120"/>
              <a:gd name="T4" fmla="*/ 99 w 120"/>
              <a:gd name="T5" fmla="*/ 63 h 120"/>
              <a:gd name="T6" fmla="*/ 94 w 120"/>
              <a:gd name="T7" fmla="*/ 50 h 120"/>
              <a:gd name="T8" fmla="*/ 90 w 120"/>
              <a:gd name="T9" fmla="*/ 52 h 120"/>
              <a:gd name="T10" fmla="*/ 85 w 120"/>
              <a:gd name="T11" fmla="*/ 55 h 120"/>
              <a:gd name="T12" fmla="*/ 83 w 120"/>
              <a:gd name="T13" fmla="*/ 56 h 120"/>
              <a:gd name="T14" fmla="*/ 88 w 120"/>
              <a:gd name="T15" fmla="*/ 68 h 120"/>
              <a:gd name="T16" fmla="*/ 84 w 120"/>
              <a:gd name="T17" fmla="*/ 79 h 120"/>
              <a:gd name="T18" fmla="*/ 80 w 120"/>
              <a:gd name="T19" fmla="*/ 87 h 120"/>
              <a:gd name="T20" fmla="*/ 74 w 120"/>
              <a:gd name="T21" fmla="*/ 84 h 120"/>
              <a:gd name="T22" fmla="*/ 70 w 120"/>
              <a:gd name="T23" fmla="*/ 73 h 120"/>
              <a:gd name="T24" fmla="*/ 62 w 120"/>
              <a:gd name="T25" fmla="*/ 65 h 120"/>
              <a:gd name="T26" fmla="*/ 54 w 120"/>
              <a:gd name="T27" fmla="*/ 57 h 120"/>
              <a:gd name="T28" fmla="*/ 62 w 120"/>
              <a:gd name="T29" fmla="*/ 52 h 120"/>
              <a:gd name="T30" fmla="*/ 79 w 120"/>
              <a:gd name="T31" fmla="*/ 44 h 120"/>
              <a:gd name="T32" fmla="*/ 66 w 120"/>
              <a:gd name="T33" fmla="*/ 44 h 120"/>
              <a:gd name="T34" fmla="*/ 52 w 120"/>
              <a:gd name="T35" fmla="*/ 43 h 120"/>
              <a:gd name="T36" fmla="*/ 66 w 120"/>
              <a:gd name="T37" fmla="*/ 31 h 120"/>
              <a:gd name="T38" fmla="*/ 77 w 120"/>
              <a:gd name="T39" fmla="*/ 20 h 120"/>
              <a:gd name="T40" fmla="*/ 91 w 120"/>
              <a:gd name="T41" fmla="*/ 19 h 120"/>
              <a:gd name="T42" fmla="*/ 104 w 120"/>
              <a:gd name="T43" fmla="*/ 19 h 120"/>
              <a:gd name="T44" fmla="*/ 16 w 120"/>
              <a:gd name="T45" fmla="*/ 18 h 120"/>
              <a:gd name="T46" fmla="*/ 34 w 120"/>
              <a:gd name="T47" fmla="*/ 18 h 120"/>
              <a:gd name="T48" fmla="*/ 44 w 120"/>
              <a:gd name="T49" fmla="*/ 25 h 120"/>
              <a:gd name="T50" fmla="*/ 41 w 120"/>
              <a:gd name="T51" fmla="*/ 39 h 120"/>
              <a:gd name="T52" fmla="*/ 34 w 120"/>
              <a:gd name="T53" fmla="*/ 54 h 120"/>
              <a:gd name="T54" fmla="*/ 51 w 120"/>
              <a:gd name="T55" fmla="*/ 64 h 120"/>
              <a:gd name="T56" fmla="*/ 57 w 120"/>
              <a:gd name="T57" fmla="*/ 72 h 120"/>
              <a:gd name="T58" fmla="*/ 48 w 120"/>
              <a:gd name="T59" fmla="*/ 82 h 120"/>
              <a:gd name="T60" fmla="*/ 42 w 120"/>
              <a:gd name="T61" fmla="*/ 91 h 120"/>
              <a:gd name="T62" fmla="*/ 43 w 120"/>
              <a:gd name="T63" fmla="*/ 101 h 120"/>
              <a:gd name="T64" fmla="*/ 38 w 120"/>
              <a:gd name="T65" fmla="*/ 102 h 120"/>
              <a:gd name="T66" fmla="*/ 35 w 120"/>
              <a:gd name="T67" fmla="*/ 88 h 120"/>
              <a:gd name="T68" fmla="*/ 26 w 120"/>
              <a:gd name="T69" fmla="*/ 76 h 120"/>
              <a:gd name="T70" fmla="*/ 21 w 120"/>
              <a:gd name="T71" fmla="*/ 59 h 120"/>
              <a:gd name="T72" fmla="*/ 13 w 120"/>
              <a:gd name="T73" fmla="*/ 57 h 120"/>
              <a:gd name="T74" fmla="*/ 10 w 120"/>
              <a:gd name="T75" fmla="*/ 40 h 120"/>
              <a:gd name="T76" fmla="*/ 8 w 120"/>
              <a:gd name="T77" fmla="*/ 32 h 120"/>
              <a:gd name="T78" fmla="*/ 0 w 120"/>
              <a:gd name="T79" fmla="*/ 60 h 120"/>
              <a:gd name="T80" fmla="*/ 120 w 120"/>
              <a:gd name="T81" fmla="*/ 61 h 120"/>
              <a:gd name="T82" fmla="*/ 50 w 120"/>
              <a:gd name="T83" fmla="*/ 36 h 120"/>
              <a:gd name="T84" fmla="*/ 47 w 120"/>
              <a:gd name="T85" fmla="*/ 29 h 120"/>
              <a:gd name="T86" fmla="*/ 58 w 120"/>
              <a:gd name="T87" fmla="*/ 23 h 120"/>
              <a:gd name="T88" fmla="*/ 58 w 120"/>
              <a:gd name="T89" fmla="*/ 31 h 120"/>
              <a:gd name="T90" fmla="*/ 50 w 120"/>
              <a:gd name="T91" fmla="*/ 36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0" h="120">
                <a:moveTo>
                  <a:pt x="115" y="63"/>
                </a:moveTo>
                <a:cubicBezTo>
                  <a:pt x="113" y="63"/>
                  <a:pt x="112" y="62"/>
                  <a:pt x="112" y="60"/>
                </a:cubicBezTo>
                <a:cubicBezTo>
                  <a:pt x="112" y="59"/>
                  <a:pt x="111" y="58"/>
                  <a:pt x="110" y="58"/>
                </a:cubicBezTo>
                <a:cubicBezTo>
                  <a:pt x="108" y="58"/>
                  <a:pt x="107" y="60"/>
                  <a:pt x="107" y="63"/>
                </a:cubicBezTo>
                <a:cubicBezTo>
                  <a:pt x="107" y="66"/>
                  <a:pt x="107" y="69"/>
                  <a:pt x="101" y="69"/>
                </a:cubicBezTo>
                <a:cubicBezTo>
                  <a:pt x="96" y="69"/>
                  <a:pt x="99" y="63"/>
                  <a:pt x="99" y="63"/>
                </a:cubicBezTo>
                <a:cubicBezTo>
                  <a:pt x="100" y="60"/>
                  <a:pt x="100" y="56"/>
                  <a:pt x="97" y="54"/>
                </a:cubicBezTo>
                <a:cubicBezTo>
                  <a:pt x="96" y="52"/>
                  <a:pt x="95" y="51"/>
                  <a:pt x="94" y="50"/>
                </a:cubicBezTo>
                <a:cubicBezTo>
                  <a:pt x="92" y="48"/>
                  <a:pt x="90" y="47"/>
                  <a:pt x="89" y="48"/>
                </a:cubicBezTo>
                <a:cubicBezTo>
                  <a:pt x="88" y="48"/>
                  <a:pt x="88" y="50"/>
                  <a:pt x="90" y="52"/>
                </a:cubicBezTo>
                <a:cubicBezTo>
                  <a:pt x="91" y="53"/>
                  <a:pt x="92" y="55"/>
                  <a:pt x="91" y="56"/>
                </a:cubicBezTo>
                <a:cubicBezTo>
                  <a:pt x="91" y="57"/>
                  <a:pt x="88" y="57"/>
                  <a:pt x="85" y="55"/>
                </a:cubicBezTo>
                <a:cubicBezTo>
                  <a:pt x="85" y="55"/>
                  <a:pt x="84" y="55"/>
                  <a:pt x="84" y="55"/>
                </a:cubicBezTo>
                <a:cubicBezTo>
                  <a:pt x="81" y="53"/>
                  <a:pt x="81" y="54"/>
                  <a:pt x="83" y="56"/>
                </a:cubicBezTo>
                <a:cubicBezTo>
                  <a:pt x="84" y="57"/>
                  <a:pt x="85" y="58"/>
                  <a:pt x="86" y="59"/>
                </a:cubicBezTo>
                <a:cubicBezTo>
                  <a:pt x="88" y="61"/>
                  <a:pt x="89" y="65"/>
                  <a:pt x="88" y="68"/>
                </a:cubicBezTo>
                <a:cubicBezTo>
                  <a:pt x="88" y="68"/>
                  <a:pt x="88" y="69"/>
                  <a:pt x="87" y="69"/>
                </a:cubicBezTo>
                <a:cubicBezTo>
                  <a:pt x="86" y="72"/>
                  <a:pt x="84" y="76"/>
                  <a:pt x="84" y="79"/>
                </a:cubicBezTo>
                <a:cubicBezTo>
                  <a:pt x="84" y="79"/>
                  <a:pt x="84" y="80"/>
                  <a:pt x="83" y="80"/>
                </a:cubicBezTo>
                <a:cubicBezTo>
                  <a:pt x="83" y="83"/>
                  <a:pt x="81" y="86"/>
                  <a:pt x="80" y="87"/>
                </a:cubicBezTo>
                <a:cubicBezTo>
                  <a:pt x="78" y="89"/>
                  <a:pt x="77" y="88"/>
                  <a:pt x="76" y="87"/>
                </a:cubicBezTo>
                <a:cubicBezTo>
                  <a:pt x="76" y="85"/>
                  <a:pt x="75" y="84"/>
                  <a:pt x="74" y="84"/>
                </a:cubicBezTo>
                <a:cubicBezTo>
                  <a:pt x="72" y="84"/>
                  <a:pt x="71" y="81"/>
                  <a:pt x="70" y="78"/>
                </a:cubicBezTo>
                <a:cubicBezTo>
                  <a:pt x="70" y="77"/>
                  <a:pt x="70" y="75"/>
                  <a:pt x="70" y="73"/>
                </a:cubicBezTo>
                <a:cubicBezTo>
                  <a:pt x="69" y="70"/>
                  <a:pt x="67" y="67"/>
                  <a:pt x="64" y="66"/>
                </a:cubicBezTo>
                <a:cubicBezTo>
                  <a:pt x="64" y="65"/>
                  <a:pt x="63" y="65"/>
                  <a:pt x="62" y="65"/>
                </a:cubicBezTo>
                <a:cubicBezTo>
                  <a:pt x="60" y="63"/>
                  <a:pt x="56" y="60"/>
                  <a:pt x="54" y="58"/>
                </a:cubicBezTo>
                <a:cubicBezTo>
                  <a:pt x="54" y="57"/>
                  <a:pt x="54" y="57"/>
                  <a:pt x="54" y="57"/>
                </a:cubicBezTo>
                <a:cubicBezTo>
                  <a:pt x="52" y="54"/>
                  <a:pt x="54" y="52"/>
                  <a:pt x="57" y="52"/>
                </a:cubicBezTo>
                <a:cubicBezTo>
                  <a:pt x="59" y="52"/>
                  <a:pt x="61" y="52"/>
                  <a:pt x="62" y="52"/>
                </a:cubicBezTo>
                <a:cubicBezTo>
                  <a:pt x="65" y="52"/>
                  <a:pt x="70" y="52"/>
                  <a:pt x="73" y="51"/>
                </a:cubicBezTo>
                <a:cubicBezTo>
                  <a:pt x="76" y="50"/>
                  <a:pt x="79" y="47"/>
                  <a:pt x="79" y="44"/>
                </a:cubicBezTo>
                <a:cubicBezTo>
                  <a:pt x="79" y="42"/>
                  <a:pt x="77" y="40"/>
                  <a:pt x="74" y="41"/>
                </a:cubicBezTo>
                <a:cubicBezTo>
                  <a:pt x="71" y="41"/>
                  <a:pt x="67" y="43"/>
                  <a:pt x="66" y="44"/>
                </a:cubicBezTo>
                <a:cubicBezTo>
                  <a:pt x="64" y="46"/>
                  <a:pt x="60" y="47"/>
                  <a:pt x="57" y="47"/>
                </a:cubicBezTo>
                <a:cubicBezTo>
                  <a:pt x="54" y="47"/>
                  <a:pt x="52" y="45"/>
                  <a:pt x="52" y="43"/>
                </a:cubicBezTo>
                <a:cubicBezTo>
                  <a:pt x="53" y="40"/>
                  <a:pt x="55" y="37"/>
                  <a:pt x="57" y="35"/>
                </a:cubicBezTo>
                <a:cubicBezTo>
                  <a:pt x="59" y="33"/>
                  <a:pt x="63" y="31"/>
                  <a:pt x="66" y="31"/>
                </a:cubicBezTo>
                <a:cubicBezTo>
                  <a:pt x="68" y="31"/>
                  <a:pt x="70" y="29"/>
                  <a:pt x="71" y="26"/>
                </a:cubicBezTo>
                <a:cubicBezTo>
                  <a:pt x="72" y="23"/>
                  <a:pt x="75" y="21"/>
                  <a:pt x="77" y="20"/>
                </a:cubicBezTo>
                <a:cubicBezTo>
                  <a:pt x="79" y="20"/>
                  <a:pt x="80" y="20"/>
                  <a:pt x="82" y="20"/>
                </a:cubicBezTo>
                <a:cubicBezTo>
                  <a:pt x="84" y="19"/>
                  <a:pt x="88" y="19"/>
                  <a:pt x="91" y="19"/>
                </a:cubicBezTo>
                <a:cubicBezTo>
                  <a:pt x="93" y="19"/>
                  <a:pt x="95" y="19"/>
                  <a:pt x="97" y="19"/>
                </a:cubicBezTo>
                <a:cubicBezTo>
                  <a:pt x="99" y="19"/>
                  <a:pt x="102" y="19"/>
                  <a:pt x="104" y="19"/>
                </a:cubicBezTo>
                <a:cubicBezTo>
                  <a:pt x="93" y="7"/>
                  <a:pt x="78" y="0"/>
                  <a:pt x="60" y="0"/>
                </a:cubicBezTo>
                <a:cubicBezTo>
                  <a:pt x="43" y="0"/>
                  <a:pt x="27" y="7"/>
                  <a:pt x="16" y="18"/>
                </a:cubicBezTo>
                <a:cubicBezTo>
                  <a:pt x="19" y="18"/>
                  <a:pt x="21" y="18"/>
                  <a:pt x="24" y="18"/>
                </a:cubicBezTo>
                <a:cubicBezTo>
                  <a:pt x="27" y="18"/>
                  <a:pt x="31" y="18"/>
                  <a:pt x="34" y="18"/>
                </a:cubicBezTo>
                <a:cubicBezTo>
                  <a:pt x="35" y="18"/>
                  <a:pt x="37" y="19"/>
                  <a:pt x="38" y="19"/>
                </a:cubicBezTo>
                <a:cubicBezTo>
                  <a:pt x="41" y="20"/>
                  <a:pt x="43" y="23"/>
                  <a:pt x="44" y="25"/>
                </a:cubicBezTo>
                <a:cubicBezTo>
                  <a:pt x="44" y="27"/>
                  <a:pt x="44" y="29"/>
                  <a:pt x="44" y="31"/>
                </a:cubicBezTo>
                <a:cubicBezTo>
                  <a:pt x="45" y="34"/>
                  <a:pt x="43" y="37"/>
                  <a:pt x="41" y="39"/>
                </a:cubicBezTo>
                <a:cubicBezTo>
                  <a:pt x="39" y="42"/>
                  <a:pt x="36" y="44"/>
                  <a:pt x="33" y="47"/>
                </a:cubicBezTo>
                <a:cubicBezTo>
                  <a:pt x="31" y="49"/>
                  <a:pt x="31" y="52"/>
                  <a:pt x="34" y="54"/>
                </a:cubicBezTo>
                <a:cubicBezTo>
                  <a:pt x="36" y="56"/>
                  <a:pt x="39" y="57"/>
                  <a:pt x="41" y="59"/>
                </a:cubicBezTo>
                <a:cubicBezTo>
                  <a:pt x="44" y="61"/>
                  <a:pt x="48" y="63"/>
                  <a:pt x="51" y="64"/>
                </a:cubicBezTo>
                <a:cubicBezTo>
                  <a:pt x="51" y="64"/>
                  <a:pt x="52" y="65"/>
                  <a:pt x="52" y="65"/>
                </a:cubicBezTo>
                <a:cubicBezTo>
                  <a:pt x="55" y="66"/>
                  <a:pt x="57" y="69"/>
                  <a:pt x="57" y="72"/>
                </a:cubicBezTo>
                <a:cubicBezTo>
                  <a:pt x="56" y="74"/>
                  <a:pt x="55" y="77"/>
                  <a:pt x="54" y="77"/>
                </a:cubicBezTo>
                <a:cubicBezTo>
                  <a:pt x="52" y="77"/>
                  <a:pt x="50" y="79"/>
                  <a:pt x="48" y="82"/>
                </a:cubicBezTo>
                <a:cubicBezTo>
                  <a:pt x="48" y="82"/>
                  <a:pt x="48" y="83"/>
                  <a:pt x="47" y="83"/>
                </a:cubicBezTo>
                <a:cubicBezTo>
                  <a:pt x="46" y="86"/>
                  <a:pt x="43" y="90"/>
                  <a:pt x="42" y="91"/>
                </a:cubicBezTo>
                <a:cubicBezTo>
                  <a:pt x="40" y="93"/>
                  <a:pt x="40" y="95"/>
                  <a:pt x="41" y="97"/>
                </a:cubicBezTo>
                <a:cubicBezTo>
                  <a:pt x="43" y="98"/>
                  <a:pt x="43" y="100"/>
                  <a:pt x="43" y="101"/>
                </a:cubicBezTo>
                <a:cubicBezTo>
                  <a:pt x="43" y="103"/>
                  <a:pt x="41" y="103"/>
                  <a:pt x="39" y="103"/>
                </a:cubicBezTo>
                <a:cubicBezTo>
                  <a:pt x="39" y="102"/>
                  <a:pt x="38" y="102"/>
                  <a:pt x="38" y="102"/>
                </a:cubicBezTo>
                <a:cubicBezTo>
                  <a:pt x="36" y="101"/>
                  <a:pt x="34" y="98"/>
                  <a:pt x="34" y="95"/>
                </a:cubicBezTo>
                <a:cubicBezTo>
                  <a:pt x="34" y="93"/>
                  <a:pt x="34" y="90"/>
                  <a:pt x="35" y="88"/>
                </a:cubicBezTo>
                <a:cubicBezTo>
                  <a:pt x="35" y="85"/>
                  <a:pt x="34" y="82"/>
                  <a:pt x="32" y="81"/>
                </a:cubicBezTo>
                <a:cubicBezTo>
                  <a:pt x="30" y="80"/>
                  <a:pt x="28" y="77"/>
                  <a:pt x="26" y="76"/>
                </a:cubicBezTo>
                <a:cubicBezTo>
                  <a:pt x="25" y="74"/>
                  <a:pt x="24" y="71"/>
                  <a:pt x="24" y="68"/>
                </a:cubicBezTo>
                <a:cubicBezTo>
                  <a:pt x="24" y="65"/>
                  <a:pt x="22" y="61"/>
                  <a:pt x="21" y="59"/>
                </a:cubicBezTo>
                <a:cubicBezTo>
                  <a:pt x="19" y="58"/>
                  <a:pt x="18" y="57"/>
                  <a:pt x="18" y="57"/>
                </a:cubicBezTo>
                <a:cubicBezTo>
                  <a:pt x="18" y="57"/>
                  <a:pt x="18" y="57"/>
                  <a:pt x="13" y="57"/>
                </a:cubicBezTo>
                <a:cubicBezTo>
                  <a:pt x="7" y="57"/>
                  <a:pt x="7" y="51"/>
                  <a:pt x="7" y="51"/>
                </a:cubicBezTo>
                <a:cubicBezTo>
                  <a:pt x="7" y="48"/>
                  <a:pt x="9" y="43"/>
                  <a:pt x="10" y="40"/>
                </a:cubicBezTo>
                <a:cubicBezTo>
                  <a:pt x="10" y="39"/>
                  <a:pt x="11" y="37"/>
                  <a:pt x="12" y="35"/>
                </a:cubicBezTo>
                <a:cubicBezTo>
                  <a:pt x="13" y="32"/>
                  <a:pt x="11" y="30"/>
                  <a:pt x="8" y="32"/>
                </a:cubicBezTo>
                <a:cubicBezTo>
                  <a:pt x="8" y="32"/>
                  <a:pt x="7" y="32"/>
                  <a:pt x="6" y="32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93"/>
                  <a:pt x="27" y="120"/>
                  <a:pt x="60" y="120"/>
                </a:cubicBezTo>
                <a:cubicBezTo>
                  <a:pt x="93" y="120"/>
                  <a:pt x="119" y="93"/>
                  <a:pt x="120" y="61"/>
                </a:cubicBezTo>
                <a:cubicBezTo>
                  <a:pt x="118" y="62"/>
                  <a:pt x="116" y="63"/>
                  <a:pt x="115" y="63"/>
                </a:cubicBezTo>
                <a:close/>
                <a:moveTo>
                  <a:pt x="50" y="36"/>
                </a:moveTo>
                <a:cubicBezTo>
                  <a:pt x="49" y="37"/>
                  <a:pt x="48" y="36"/>
                  <a:pt x="47" y="33"/>
                </a:cubicBezTo>
                <a:cubicBezTo>
                  <a:pt x="47" y="32"/>
                  <a:pt x="47" y="30"/>
                  <a:pt x="47" y="29"/>
                </a:cubicBezTo>
                <a:cubicBezTo>
                  <a:pt x="47" y="26"/>
                  <a:pt x="51" y="23"/>
                  <a:pt x="53" y="23"/>
                </a:cubicBezTo>
                <a:cubicBezTo>
                  <a:pt x="55" y="23"/>
                  <a:pt x="56" y="23"/>
                  <a:pt x="58" y="23"/>
                </a:cubicBezTo>
                <a:cubicBezTo>
                  <a:pt x="61" y="23"/>
                  <a:pt x="63" y="25"/>
                  <a:pt x="63" y="26"/>
                </a:cubicBezTo>
                <a:cubicBezTo>
                  <a:pt x="63" y="27"/>
                  <a:pt x="61" y="29"/>
                  <a:pt x="58" y="31"/>
                </a:cubicBezTo>
                <a:cubicBezTo>
                  <a:pt x="58" y="31"/>
                  <a:pt x="58" y="31"/>
                  <a:pt x="57" y="31"/>
                </a:cubicBezTo>
                <a:cubicBezTo>
                  <a:pt x="54" y="33"/>
                  <a:pt x="51" y="35"/>
                  <a:pt x="50" y="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1" name="Group 12"/>
          <p:cNvGrpSpPr/>
          <p:nvPr/>
        </p:nvGrpSpPr>
        <p:grpSpPr>
          <a:xfrm>
            <a:off x="6980572" y="1584339"/>
            <a:ext cx="583510" cy="825557"/>
            <a:chOff x="1531144" y="3781426"/>
            <a:chExt cx="504641" cy="713971"/>
          </a:xfrm>
        </p:grpSpPr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1624597" y="3781426"/>
              <a:ext cx="332690" cy="291570"/>
            </a:xfrm>
            <a:custGeom>
              <a:avLst/>
              <a:gdLst>
                <a:gd name="T0" fmla="*/ 42 w 47"/>
                <a:gd name="T1" fmla="*/ 32 h 41"/>
                <a:gd name="T2" fmla="*/ 31 w 47"/>
                <a:gd name="T3" fmla="*/ 26 h 41"/>
                <a:gd name="T4" fmla="*/ 32 w 47"/>
                <a:gd name="T5" fmla="*/ 24 h 41"/>
                <a:gd name="T6" fmla="*/ 32 w 47"/>
                <a:gd name="T7" fmla="*/ 21 h 41"/>
                <a:gd name="T8" fmla="*/ 33 w 47"/>
                <a:gd name="T9" fmla="*/ 21 h 41"/>
                <a:gd name="T10" fmla="*/ 34 w 47"/>
                <a:gd name="T11" fmla="*/ 16 h 41"/>
                <a:gd name="T12" fmla="*/ 33 w 47"/>
                <a:gd name="T13" fmla="*/ 15 h 41"/>
                <a:gd name="T14" fmla="*/ 33 w 47"/>
                <a:gd name="T15" fmla="*/ 8 h 41"/>
                <a:gd name="T16" fmla="*/ 34 w 47"/>
                <a:gd name="T17" fmla="*/ 8 h 41"/>
                <a:gd name="T18" fmla="*/ 29 w 47"/>
                <a:gd name="T19" fmla="*/ 2 h 41"/>
                <a:gd name="T20" fmla="*/ 24 w 47"/>
                <a:gd name="T21" fmla="*/ 1 h 41"/>
                <a:gd name="T22" fmla="*/ 23 w 47"/>
                <a:gd name="T23" fmla="*/ 1 h 41"/>
                <a:gd name="T24" fmla="*/ 22 w 47"/>
                <a:gd name="T25" fmla="*/ 1 h 41"/>
                <a:gd name="T26" fmla="*/ 14 w 47"/>
                <a:gd name="T27" fmla="*/ 15 h 41"/>
                <a:gd name="T28" fmla="*/ 13 w 47"/>
                <a:gd name="T29" fmla="*/ 16 h 41"/>
                <a:gd name="T30" fmla="*/ 14 w 47"/>
                <a:gd name="T31" fmla="*/ 21 h 41"/>
                <a:gd name="T32" fmla="*/ 15 w 47"/>
                <a:gd name="T33" fmla="*/ 21 h 41"/>
                <a:gd name="T34" fmla="*/ 16 w 47"/>
                <a:gd name="T35" fmla="*/ 24 h 41"/>
                <a:gd name="T36" fmla="*/ 17 w 47"/>
                <a:gd name="T37" fmla="*/ 26 h 41"/>
                <a:gd name="T38" fmla="*/ 5 w 47"/>
                <a:gd name="T39" fmla="*/ 32 h 41"/>
                <a:gd name="T40" fmla="*/ 1 w 47"/>
                <a:gd name="T41" fmla="*/ 41 h 41"/>
                <a:gd name="T42" fmla="*/ 24 w 47"/>
                <a:gd name="T43" fmla="*/ 41 h 41"/>
                <a:gd name="T44" fmla="*/ 46 w 47"/>
                <a:gd name="T45" fmla="*/ 41 h 41"/>
                <a:gd name="T46" fmla="*/ 42 w 47"/>
                <a:gd name="T47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41">
                  <a:moveTo>
                    <a:pt x="42" y="32"/>
                  </a:moveTo>
                  <a:cubicBezTo>
                    <a:pt x="37" y="30"/>
                    <a:pt x="32" y="30"/>
                    <a:pt x="31" y="26"/>
                  </a:cubicBezTo>
                  <a:cubicBezTo>
                    <a:pt x="31" y="26"/>
                    <a:pt x="31" y="25"/>
                    <a:pt x="32" y="24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2" y="21"/>
                    <a:pt x="33" y="22"/>
                    <a:pt x="33" y="21"/>
                  </a:cubicBezTo>
                  <a:cubicBezTo>
                    <a:pt x="34" y="20"/>
                    <a:pt x="34" y="17"/>
                    <a:pt x="34" y="16"/>
                  </a:cubicBezTo>
                  <a:cubicBezTo>
                    <a:pt x="34" y="15"/>
                    <a:pt x="33" y="15"/>
                    <a:pt x="33" y="15"/>
                  </a:cubicBezTo>
                  <a:cubicBezTo>
                    <a:pt x="33" y="15"/>
                    <a:pt x="34" y="11"/>
                    <a:pt x="33" y="8"/>
                  </a:cubicBezTo>
                  <a:cubicBezTo>
                    <a:pt x="33" y="8"/>
                    <a:pt x="34" y="8"/>
                    <a:pt x="34" y="8"/>
                  </a:cubicBezTo>
                  <a:cubicBezTo>
                    <a:pt x="32" y="6"/>
                    <a:pt x="33" y="4"/>
                    <a:pt x="29" y="2"/>
                  </a:cubicBezTo>
                  <a:cubicBezTo>
                    <a:pt x="28" y="2"/>
                    <a:pt x="26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1" y="0"/>
                    <a:pt x="14" y="15"/>
                    <a:pt x="14" y="15"/>
                  </a:cubicBezTo>
                  <a:cubicBezTo>
                    <a:pt x="14" y="15"/>
                    <a:pt x="13" y="15"/>
                    <a:pt x="13" y="16"/>
                  </a:cubicBezTo>
                  <a:cubicBezTo>
                    <a:pt x="13" y="17"/>
                    <a:pt x="14" y="20"/>
                    <a:pt x="14" y="21"/>
                  </a:cubicBezTo>
                  <a:cubicBezTo>
                    <a:pt x="14" y="22"/>
                    <a:pt x="15" y="21"/>
                    <a:pt x="15" y="21"/>
                  </a:cubicBezTo>
                  <a:cubicBezTo>
                    <a:pt x="15" y="21"/>
                    <a:pt x="15" y="22"/>
                    <a:pt x="16" y="24"/>
                  </a:cubicBezTo>
                  <a:cubicBezTo>
                    <a:pt x="16" y="25"/>
                    <a:pt x="17" y="26"/>
                    <a:pt x="17" y="26"/>
                  </a:cubicBezTo>
                  <a:cubicBezTo>
                    <a:pt x="16" y="30"/>
                    <a:pt x="10" y="30"/>
                    <a:pt x="5" y="32"/>
                  </a:cubicBezTo>
                  <a:cubicBezTo>
                    <a:pt x="0" y="33"/>
                    <a:pt x="1" y="41"/>
                    <a:pt x="1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1"/>
                    <a:pt x="47" y="33"/>
                    <a:pt x="42" y="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1718048" y="4368303"/>
              <a:ext cx="134571" cy="12709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1531144" y="4368303"/>
              <a:ext cx="134571" cy="12709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Oval 11"/>
            <p:cNvSpPr>
              <a:spLocks noChangeArrowheads="1"/>
            </p:cNvSpPr>
            <p:nvPr/>
          </p:nvSpPr>
          <p:spPr bwMode="auto">
            <a:xfrm>
              <a:off x="1901214" y="4368303"/>
              <a:ext cx="134571" cy="12709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1598429" y="4162710"/>
              <a:ext cx="381284" cy="134571"/>
            </a:xfrm>
            <a:custGeom>
              <a:avLst/>
              <a:gdLst>
                <a:gd name="T0" fmla="*/ 90 w 102"/>
                <a:gd name="T1" fmla="*/ 0 h 36"/>
                <a:gd name="T2" fmla="*/ 11 w 102"/>
                <a:gd name="T3" fmla="*/ 0 h 36"/>
                <a:gd name="T4" fmla="*/ 0 w 102"/>
                <a:gd name="T5" fmla="*/ 32 h 36"/>
                <a:gd name="T6" fmla="*/ 7 w 102"/>
                <a:gd name="T7" fmla="*/ 34 h 36"/>
                <a:gd name="T8" fmla="*/ 17 w 102"/>
                <a:gd name="T9" fmla="*/ 10 h 36"/>
                <a:gd name="T10" fmla="*/ 47 w 102"/>
                <a:gd name="T11" fmla="*/ 10 h 36"/>
                <a:gd name="T12" fmla="*/ 47 w 102"/>
                <a:gd name="T13" fmla="*/ 36 h 36"/>
                <a:gd name="T14" fmla="*/ 54 w 102"/>
                <a:gd name="T15" fmla="*/ 36 h 36"/>
                <a:gd name="T16" fmla="*/ 54 w 102"/>
                <a:gd name="T17" fmla="*/ 10 h 36"/>
                <a:gd name="T18" fmla="*/ 85 w 102"/>
                <a:gd name="T19" fmla="*/ 10 h 36"/>
                <a:gd name="T20" fmla="*/ 94 w 102"/>
                <a:gd name="T21" fmla="*/ 34 h 36"/>
                <a:gd name="T22" fmla="*/ 102 w 102"/>
                <a:gd name="T23" fmla="*/ 32 h 36"/>
                <a:gd name="T24" fmla="*/ 90 w 102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36">
                  <a:moveTo>
                    <a:pt x="90" y="0"/>
                  </a:moveTo>
                  <a:lnTo>
                    <a:pt x="11" y="0"/>
                  </a:lnTo>
                  <a:lnTo>
                    <a:pt x="0" y="32"/>
                  </a:lnTo>
                  <a:lnTo>
                    <a:pt x="7" y="34"/>
                  </a:lnTo>
                  <a:lnTo>
                    <a:pt x="17" y="10"/>
                  </a:lnTo>
                  <a:lnTo>
                    <a:pt x="47" y="10"/>
                  </a:lnTo>
                  <a:lnTo>
                    <a:pt x="47" y="36"/>
                  </a:lnTo>
                  <a:lnTo>
                    <a:pt x="54" y="36"/>
                  </a:lnTo>
                  <a:lnTo>
                    <a:pt x="54" y="10"/>
                  </a:lnTo>
                  <a:lnTo>
                    <a:pt x="85" y="10"/>
                  </a:lnTo>
                  <a:lnTo>
                    <a:pt x="94" y="34"/>
                  </a:lnTo>
                  <a:lnTo>
                    <a:pt x="102" y="3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0" name="Oval 21"/>
          <p:cNvSpPr/>
          <p:nvPr/>
        </p:nvSpPr>
        <p:spPr>
          <a:xfrm>
            <a:off x="917070" y="2619290"/>
            <a:ext cx="1767789" cy="7272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</p:txBody>
      </p:sp>
      <p:sp>
        <p:nvSpPr>
          <p:cNvPr id="21" name="Oval 22"/>
          <p:cNvSpPr/>
          <p:nvPr/>
        </p:nvSpPr>
        <p:spPr>
          <a:xfrm>
            <a:off x="3674151" y="2619290"/>
            <a:ext cx="1767789" cy="7272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</p:txBody>
      </p:sp>
      <p:sp>
        <p:nvSpPr>
          <p:cNvPr id="22" name="Oval 23"/>
          <p:cNvSpPr/>
          <p:nvPr/>
        </p:nvSpPr>
        <p:spPr>
          <a:xfrm>
            <a:off x="6417787" y="2619290"/>
            <a:ext cx="1767789" cy="7272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Rectangle 24"/>
          <p:cNvSpPr/>
          <p:nvPr/>
        </p:nvSpPr>
        <p:spPr>
          <a:xfrm>
            <a:off x="802641" y="3470751"/>
            <a:ext cx="22443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現行盤後零股交易時間為下午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1:40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至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2:30</a:t>
            </a:r>
            <a:r>
              <a:rPr 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.</a:t>
            </a:r>
          </a:p>
          <a:p>
            <a:endParaRPr 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  <a:p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於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2:30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以集合競價撮合成交，僅撮合一次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)</a:t>
            </a:r>
            <a:endParaRPr lang="en-US" sz="2000" dirty="0"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</p:txBody>
      </p:sp>
      <p:sp>
        <p:nvSpPr>
          <p:cNvPr id="24" name="Rectangle 25"/>
          <p:cNvSpPr/>
          <p:nvPr/>
        </p:nvSpPr>
        <p:spPr>
          <a:xfrm>
            <a:off x="3476176" y="3445582"/>
            <a:ext cx="2448423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2020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年截至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6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月止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：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盤後零股交易日均值約</a:t>
            </a:r>
            <a:r>
              <a:rPr lang="en-US" altLang="zh-TW" sz="20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1.9</a:t>
            </a:r>
            <a:r>
              <a:rPr lang="zh-TW" altLang="en-US" sz="20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億元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大盤日均值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1,744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億元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盤後零股交易日均值僅佔大盤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0.11%</a:t>
            </a:r>
            <a:r>
              <a:rPr 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.</a:t>
            </a:r>
            <a:endParaRPr lang="en-US" sz="2000" dirty="0"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</p:txBody>
      </p:sp>
      <p:sp>
        <p:nvSpPr>
          <p:cNvPr id="25" name="Rectangle 26"/>
          <p:cNvSpPr/>
          <p:nvPr/>
        </p:nvSpPr>
        <p:spPr>
          <a:xfrm>
            <a:off x="6446576" y="3445582"/>
            <a:ext cx="2013855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2020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年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1-6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月：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  <a:p>
            <a:pPr algn="ctr">
              <a:spcAft>
                <a:spcPts val="600"/>
              </a:spcAft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台積電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  <a:p>
            <a:pPr algn="ctr">
              <a:spcAft>
                <a:spcPts val="600"/>
              </a:spcAft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大立光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  <a:p>
            <a:pPr algn="ctr">
              <a:spcAft>
                <a:spcPts val="600"/>
              </a:spcAft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鴻海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  <a:p>
            <a:pPr algn="ctr">
              <a:spcAft>
                <a:spcPts val="600"/>
              </a:spcAft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聯發科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  <a:p>
            <a:pPr algn="ctr">
              <a:spcAft>
                <a:spcPts val="600"/>
              </a:spcAft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國巨</a:t>
            </a:r>
            <a:endParaRPr lang="en-US" sz="2000" dirty="0"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</p:txBody>
      </p:sp>
      <p:sp>
        <p:nvSpPr>
          <p:cNvPr id="26" name="TextBox 27"/>
          <p:cNvSpPr txBox="1"/>
          <p:nvPr/>
        </p:nvSpPr>
        <p:spPr>
          <a:xfrm>
            <a:off x="1162597" y="2810479"/>
            <a:ext cx="1276734" cy="402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anose="020B0606030504020204" pitchFamily="34" charset="0"/>
                <a:sym typeface="Arial" panose="020B0604020202020204" pitchFamily="34" charset="0"/>
              </a:rPr>
              <a:t>交易時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anose="020B0606030504020204" pitchFamily="34" charset="0"/>
                <a:sym typeface="Arial" panose="020B0604020202020204" pitchFamily="34" charset="0"/>
              </a:rPr>
              <a:t>間</a:t>
            </a:r>
            <a:endParaRPr lang="en-US" altLang="zh-CN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TextBox 28"/>
          <p:cNvSpPr txBox="1"/>
          <p:nvPr/>
        </p:nvSpPr>
        <p:spPr>
          <a:xfrm>
            <a:off x="3949692" y="2781553"/>
            <a:ext cx="1501392" cy="402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anose="020B0606030504020204" pitchFamily="34" charset="0"/>
                <a:sym typeface="Arial" panose="020B0604020202020204" pitchFamily="34" charset="0"/>
              </a:rPr>
              <a:t>成交金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anose="020B0606030504020204" pitchFamily="34" charset="0"/>
                <a:sym typeface="Arial" panose="020B0604020202020204" pitchFamily="34" charset="0"/>
              </a:rPr>
              <a:t>額</a:t>
            </a:r>
            <a:endParaRPr lang="en-US" altLang="zh-CN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TextBox 29"/>
          <p:cNvSpPr txBox="1"/>
          <p:nvPr/>
        </p:nvSpPr>
        <p:spPr>
          <a:xfrm>
            <a:off x="6536761" y="2619290"/>
            <a:ext cx="1529839" cy="712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anose="020B0606030504020204" pitchFamily="34" charset="0"/>
                <a:sym typeface="Arial" panose="020B0604020202020204" pitchFamily="34" charset="0"/>
              </a:rPr>
              <a:t>成交金額</a:t>
            </a:r>
            <a:endParaRPr lang="en-US" altLang="zh-TW" sz="2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anose="020B0606030504020204" pitchFamily="34" charset="0"/>
                <a:sym typeface="Arial" panose="020B0604020202020204" pitchFamily="34" charset="0"/>
              </a:rPr>
              <a:t>前五大標的</a:t>
            </a:r>
            <a:endParaRPr lang="en-US" altLang="zh-CN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1370450" y="198957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01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緣由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120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5364088" y="2375170"/>
            <a:ext cx="3678609" cy="3359569"/>
          </a:xfrm>
          <a:prstGeom prst="diamon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zh-TW" altLang="en-US" sz="3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软雅黑"/>
              </a:rPr>
              <a:t>盤</a:t>
            </a:r>
            <a:r>
              <a:rPr lang="zh-TW" altLang="en-US" sz="3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软雅黑"/>
              </a:rPr>
              <a:t>中</a:t>
            </a:r>
            <a:endParaRPr lang="en-US" altLang="zh-TW" sz="36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软雅黑"/>
            </a:endParaRPr>
          </a:p>
          <a:p>
            <a:pPr algn="ctr">
              <a:lnSpc>
                <a:spcPct val="110000"/>
              </a:lnSpc>
            </a:pPr>
            <a:r>
              <a:rPr lang="zh-TW" altLang="en-US" sz="3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软雅黑"/>
              </a:rPr>
              <a:t>零</a:t>
            </a:r>
            <a:r>
              <a:rPr lang="zh-TW" altLang="en-US" sz="3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软雅黑"/>
              </a:rPr>
              <a:t>股交易</a:t>
            </a:r>
            <a:endParaRPr lang="zh-CN" altLang="en-US" sz="3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软雅黑"/>
            </a:endParaRPr>
          </a:p>
        </p:txBody>
      </p:sp>
      <p:sp>
        <p:nvSpPr>
          <p:cNvPr id="3" name="直角三角形 2"/>
          <p:cNvSpPr/>
          <p:nvPr/>
        </p:nvSpPr>
        <p:spPr>
          <a:xfrm rot="8100000">
            <a:off x="7365355" y="5539587"/>
            <a:ext cx="1374769" cy="1391525"/>
          </a:xfrm>
          <a:prstGeom prst="rtTriangle">
            <a:avLst/>
          </a:prstGeom>
          <a:solidFill>
            <a:srgbClr val="43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直角三角形 62"/>
          <p:cNvSpPr/>
          <p:nvPr/>
        </p:nvSpPr>
        <p:spPr>
          <a:xfrm rot="7948856" flipV="1">
            <a:off x="3780227" y="3449710"/>
            <a:ext cx="1193784" cy="1112193"/>
          </a:xfrm>
          <a:prstGeom prst="rtTriangle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0063" y="1300598"/>
            <a:ext cx="4150111" cy="10042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2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软雅黑"/>
              </a:rPr>
              <a:t>普通交易</a:t>
            </a:r>
            <a:endParaRPr lang="en-US" altLang="zh-TW" sz="28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软雅黑"/>
            </a:endParaRPr>
          </a:p>
          <a:p>
            <a:pPr>
              <a:lnSpc>
                <a:spcPct val="110000"/>
              </a:lnSpc>
            </a:pPr>
            <a:r>
              <a:rPr lang="zh-TW" altLang="en-US" sz="2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软雅黑"/>
              </a:rPr>
              <a:t>縮小交易單位之困難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软雅黑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470063" y="2375170"/>
            <a:ext cx="3687374" cy="3981180"/>
            <a:chOff x="1041763" y="1844823"/>
            <a:chExt cx="2332191" cy="3276575"/>
          </a:xfrm>
        </p:grpSpPr>
        <p:grpSp>
          <p:nvGrpSpPr>
            <p:cNvPr id="4" name="组合 3"/>
            <p:cNvGrpSpPr/>
            <p:nvPr/>
          </p:nvGrpSpPr>
          <p:grpSpPr>
            <a:xfrm>
              <a:off x="1041763" y="1844823"/>
              <a:ext cx="2313478" cy="2508080"/>
              <a:chOff x="2046386" y="2267220"/>
              <a:chExt cx="1598038" cy="2380116"/>
            </a:xfrm>
          </p:grpSpPr>
          <p:sp>
            <p:nvSpPr>
              <p:cNvPr id="57" name="TextBox 76"/>
              <p:cNvSpPr txBox="1"/>
              <p:nvPr/>
            </p:nvSpPr>
            <p:spPr>
              <a:xfrm>
                <a:off x="2047660" y="2267220"/>
                <a:ext cx="1596764" cy="670740"/>
              </a:xfrm>
              <a:prstGeom prst="rect">
                <a:avLst/>
              </a:prstGeom>
              <a:solidFill>
                <a:srgbClr val="43536A"/>
              </a:solidFill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zh-TW" altLang="en-US" sz="24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系統調整成本及風險</a:t>
                </a:r>
                <a:endParaRPr lang="en-US" altLang="zh-CN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9" name="TextBox 76"/>
              <p:cNvSpPr txBox="1"/>
              <p:nvPr/>
            </p:nvSpPr>
            <p:spPr>
              <a:xfrm>
                <a:off x="2046386" y="4020813"/>
                <a:ext cx="1596764" cy="626523"/>
              </a:xfrm>
              <a:prstGeom prst="rect">
                <a:avLst/>
              </a:prstGeom>
              <a:solidFill>
                <a:srgbClr val="43536A"/>
              </a:solidFill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zh-TW" altLang="en-US" sz="24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從業人員與投資人之糾紛</a:t>
                </a:r>
                <a:endParaRPr lang="en-US" altLang="zh-CN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3" name="Subtitle 2"/>
            <p:cNvSpPr txBox="1">
              <a:spLocks/>
            </p:cNvSpPr>
            <p:nvPr/>
          </p:nvSpPr>
          <p:spPr bwMode="auto">
            <a:xfrm>
              <a:off x="1111400" y="2604756"/>
              <a:ext cx="2262554" cy="705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8745" tIns="54373" rIns="108745" bIns="54373">
              <a:spAutoFit/>
            </a:bodyPr>
            <a:lstStyle>
              <a:lvl1pPr defTabSz="10874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1087438" indent="-285750" defTabSz="108743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2174875" indent="-228600" defTabSz="108743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3262313" indent="-228600" defTabSz="108743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4349750" indent="-228600" defTabSz="10874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4806950" indent="-228600" defTabSz="1087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5264150" indent="-228600" defTabSz="1087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5721350" indent="-228600" defTabSz="1087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6178550" indent="-228600" defTabSz="1087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marL="285750" indent="-285750" eaLnBrk="1" hangingPunct="1">
                <a:lnSpc>
                  <a:spcPct val="120000"/>
                </a:lnSpc>
              </a:pPr>
              <a:r>
                <a:rPr lang="zh-TW" altLang="en-US" sz="1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  <a:sym typeface="时尚中黑简体" charset="0"/>
                </a:rPr>
                <a:t>系統調整幅度大</a:t>
              </a:r>
              <a:endParaRPr lang="en-US" altLang="zh-TW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ntinghei SC Demibold" charset="-122"/>
                <a:sym typeface="时尚中黑简体" charset="0"/>
              </a:endParaRPr>
            </a:p>
            <a:p>
              <a:pPr marL="285750" indent="-285750" eaLnBrk="1" hangingPunct="1">
                <a:lnSpc>
                  <a:spcPct val="120000"/>
                </a:lnSpc>
              </a:pPr>
              <a:r>
                <a:rPr lang="zh-TW" altLang="en-US" sz="1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  <a:sym typeface="时尚中黑简体" charset="0"/>
                </a:rPr>
                <a:t>委託單量變多，系統負荷變重</a:t>
              </a:r>
              <a:endPara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ntinghei SC Demibold" charset="-122"/>
                <a:sym typeface="时尚中黑简体" charset="0"/>
              </a:endParaRPr>
            </a:p>
          </p:txBody>
        </p:sp>
        <p:sp>
          <p:nvSpPr>
            <p:cNvPr id="14" name="Subtitle 2"/>
            <p:cNvSpPr txBox="1">
              <a:spLocks/>
            </p:cNvSpPr>
            <p:nvPr/>
          </p:nvSpPr>
          <p:spPr bwMode="auto">
            <a:xfrm>
              <a:off x="1166206" y="4462870"/>
              <a:ext cx="2062748" cy="658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8745" tIns="54373" rIns="108745" bIns="54373">
              <a:spAutoFit/>
            </a:bodyPr>
            <a:lstStyle>
              <a:lvl1pPr defTabSz="10874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1087438" indent="-285750" defTabSz="108743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2174875" indent="-228600" defTabSz="108743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3262313" indent="-228600" defTabSz="108743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4349750" indent="-228600" defTabSz="10874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4806950" indent="-228600" defTabSz="1087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5264150" indent="-228600" defTabSz="1087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5721350" indent="-228600" defTabSz="1087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6178550" indent="-228600" defTabSz="1087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marL="285750" indent="-285750" eaLnBrk="1" hangingPunct="1">
                <a:lnSpc>
                  <a:spcPct val="120000"/>
                </a:lnSpc>
              </a:pPr>
              <a:r>
                <a:rPr lang="zh-TW" altLang="en-US" sz="1800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</a:rPr>
                <a:t>買賣</a:t>
              </a:r>
              <a:r>
                <a:rPr lang="zh-TW" altLang="en-US" sz="18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</a:rPr>
                <a:t>申報數量</a:t>
              </a:r>
              <a:r>
                <a:rPr lang="zh-TW" altLang="en-US" sz="1800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</a:rPr>
                <a:t>混淆，致</a:t>
              </a:r>
              <a:r>
                <a:rPr lang="zh-TW" altLang="en-US" sz="18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</a:rPr>
                <a:t>下單</a:t>
              </a:r>
              <a:r>
                <a:rPr lang="zh-TW" altLang="en-US" sz="1800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</a:rPr>
                <a:t>錯誤，衍生</a:t>
              </a:r>
              <a:r>
                <a:rPr lang="zh-TW" altLang="en-US" sz="18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</a:rPr>
                <a:t>糾紛等</a:t>
              </a:r>
              <a:endParaRPr lang="en-US" altLang="zh-CN" sz="18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 Light" charset="0"/>
              </a:endParaRPr>
            </a:p>
          </p:txBody>
        </p:sp>
      </p:grp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  <a:t>3</a:t>
            </a:fld>
            <a:endParaRPr kumimoji="1" lang="zh-CN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475656" y="188640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01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緣由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901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1301756"/>
            <a:ext cx="4932548" cy="510647"/>
          </a:xfrm>
        </p:spPr>
        <p:txBody>
          <a:bodyPr/>
          <a:lstStyle/>
          <a:p>
            <a:pPr algn="l"/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降低門檻 長期參與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işlîdè">
            <a:extLst>
              <a:ext uri="{FF2B5EF4-FFF2-40B4-BE49-F238E27FC236}">
                <a16:creationId xmlns:a16="http://schemas.microsoft.com/office/drawing/2014/main" id="{76DA8A3A-2BED-44F8-A45D-535C32D782BE}"/>
              </a:ext>
            </a:extLst>
          </p:cNvPr>
          <p:cNvSpPr/>
          <p:nvPr/>
        </p:nvSpPr>
        <p:spPr>
          <a:xfrm>
            <a:off x="1462805" y="2809485"/>
            <a:ext cx="6876256" cy="3516273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miter lim="4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lumMod val="100000"/>
                  </a:schemeClr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iṩḷîḋê">
            <a:extLst>
              <a:ext uri="{FF2B5EF4-FFF2-40B4-BE49-F238E27FC236}">
                <a16:creationId xmlns:a16="http://schemas.microsoft.com/office/drawing/2014/main" id="{074C4A15-84D8-491A-9EF6-99C04D21D2D4}"/>
              </a:ext>
            </a:extLst>
          </p:cNvPr>
          <p:cNvSpPr txBox="1"/>
          <p:nvPr/>
        </p:nvSpPr>
        <p:spPr>
          <a:xfrm>
            <a:off x="2075774" y="2163288"/>
            <a:ext cx="2088022" cy="445319"/>
          </a:xfrm>
          <a:prstGeom prst="rect">
            <a:avLst/>
          </a:prstGeom>
          <a:noFill/>
        </p:spPr>
        <p:txBody>
          <a:bodyPr wrap="none" lIns="67500" tIns="35100" rIns="67500" bIns="35100" rtlCol="0" anchor="ctr" anchorCtr="0">
            <a:noAutofit/>
          </a:bodyPr>
          <a:lstStyle/>
          <a:p>
            <a:r>
              <a:rPr lang="zh-TW" altLang="en-US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小額</a:t>
            </a:r>
            <a:r>
              <a:rPr lang="zh-TW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投資</a:t>
            </a:r>
            <a:endParaRPr lang="en-US" altLang="zh-CN" sz="40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íşļîḍê">
            <a:extLst>
              <a:ext uri="{FF2B5EF4-FFF2-40B4-BE49-F238E27FC236}">
                <a16:creationId xmlns:a16="http://schemas.microsoft.com/office/drawing/2014/main" id="{94AA66DB-C105-4232-847F-B30F8613C7EB}"/>
              </a:ext>
            </a:extLst>
          </p:cNvPr>
          <p:cNvSpPr txBox="1"/>
          <p:nvPr/>
        </p:nvSpPr>
        <p:spPr>
          <a:xfrm>
            <a:off x="4283968" y="1951442"/>
            <a:ext cx="2644500" cy="639799"/>
          </a:xfrm>
          <a:prstGeom prst="rect">
            <a:avLst/>
          </a:prstGeom>
          <a:noFill/>
        </p:spPr>
        <p:txBody>
          <a:bodyPr wrap="square" lIns="67500" tIns="35100" rIns="67500" bIns="3510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輕鬆做股東</a:t>
            </a:r>
            <a:endParaRPr lang="en-US" altLang="zh-CN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5" name="表格 34"/>
          <p:cNvGraphicFramePr>
            <a:graphicFrameLocks noGrp="1"/>
          </p:cNvGraphicFramePr>
          <p:nvPr>
            <p:extLst/>
          </p:nvPr>
        </p:nvGraphicFramePr>
        <p:xfrm>
          <a:off x="1560294" y="2954891"/>
          <a:ext cx="6671264" cy="32053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67816">
                  <a:extLst>
                    <a:ext uri="{9D8B030D-6E8A-4147-A177-3AD203B41FA5}">
                      <a16:colId xmlns:a16="http://schemas.microsoft.com/office/drawing/2014/main" val="1742487202"/>
                    </a:ext>
                  </a:extLst>
                </a:gridCol>
                <a:gridCol w="1667816">
                  <a:extLst>
                    <a:ext uri="{9D8B030D-6E8A-4147-A177-3AD203B41FA5}">
                      <a16:colId xmlns:a16="http://schemas.microsoft.com/office/drawing/2014/main" val="2149626862"/>
                    </a:ext>
                  </a:extLst>
                </a:gridCol>
                <a:gridCol w="1667816">
                  <a:extLst>
                    <a:ext uri="{9D8B030D-6E8A-4147-A177-3AD203B41FA5}">
                      <a16:colId xmlns:a16="http://schemas.microsoft.com/office/drawing/2014/main" val="2426264035"/>
                    </a:ext>
                  </a:extLst>
                </a:gridCol>
                <a:gridCol w="1667816">
                  <a:extLst>
                    <a:ext uri="{9D8B030D-6E8A-4147-A177-3AD203B41FA5}">
                      <a16:colId xmlns:a16="http://schemas.microsoft.com/office/drawing/2014/main" val="1674207760"/>
                    </a:ext>
                  </a:extLst>
                </a:gridCol>
              </a:tblGrid>
              <a:tr h="831752"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台積電 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鴻海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大立光</a:t>
                      </a:r>
                    </a:p>
                  </a:txBody>
                  <a:tcPr marT="45700" marB="45700" anchor="ctr"/>
                </a:tc>
                <a:extLst>
                  <a:ext uri="{0D108BD9-81ED-4DB2-BD59-A6C34878D82A}">
                    <a16:rowId xmlns:a16="http://schemas.microsoft.com/office/drawing/2014/main" val="273778427"/>
                  </a:ext>
                </a:extLst>
              </a:tr>
              <a:tr h="7753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價格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313</a:t>
                      </a: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0" marB="457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86.3</a:t>
                      </a: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</a:p>
                  </a:txBody>
                  <a:tcPr marT="45700" marB="457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4,085</a:t>
                      </a: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0" marB="45700" anchor="ctr" anchorCtr="1"/>
                </a:tc>
                <a:extLst>
                  <a:ext uri="{0D108BD9-81ED-4DB2-BD59-A6C34878D82A}">
                    <a16:rowId xmlns:a16="http://schemas.microsoft.com/office/drawing/2014/main" val="1889331836"/>
                  </a:ext>
                </a:extLst>
              </a:tr>
              <a:tr h="7753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</a:t>
                      </a:r>
                      <a:endParaRPr lang="en-US" altLang="zh-TW" sz="2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(1,000</a:t>
                      </a: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</a:t>
                      </a:r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31.3</a:t>
                      </a: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8.63</a:t>
                      </a: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408.5</a:t>
                      </a: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0" marB="45700" anchor="ctr"/>
                </a:tc>
                <a:extLst>
                  <a:ext uri="{0D108BD9-81ED-4DB2-BD59-A6C34878D82A}">
                    <a16:rowId xmlns:a16="http://schemas.microsoft.com/office/drawing/2014/main" val="3075350501"/>
                  </a:ext>
                </a:extLst>
              </a:tr>
              <a:tr h="7753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5,000</a:t>
                      </a: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0" marB="45700" anchor="ctr"/>
                </a:tc>
                <a:extLst>
                  <a:ext uri="{0D108BD9-81ED-4DB2-BD59-A6C34878D82A}">
                    <a16:rowId xmlns:a16="http://schemas.microsoft.com/office/drawing/2014/main" val="2038996371"/>
                  </a:ext>
                </a:extLst>
              </a:tr>
            </a:tbl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1157614" y="2250923"/>
            <a:ext cx="728475" cy="771426"/>
            <a:chOff x="2141922" y="2119792"/>
            <a:chExt cx="728475" cy="771426"/>
          </a:xfrm>
        </p:grpSpPr>
        <p:sp>
          <p:nvSpPr>
            <p:cNvPr id="22" name="íśľíḓê">
              <a:extLst>
                <a:ext uri="{FF2B5EF4-FFF2-40B4-BE49-F238E27FC236}">
                  <a16:creationId xmlns:a16="http://schemas.microsoft.com/office/drawing/2014/main" id="{8429431F-4E02-49EB-B0DE-8FFF733AEF04}"/>
                </a:ext>
              </a:extLst>
            </p:cNvPr>
            <p:cNvSpPr/>
            <p:nvPr/>
          </p:nvSpPr>
          <p:spPr>
            <a:xfrm>
              <a:off x="2141922" y="2119792"/>
              <a:ext cx="728475" cy="77142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sz="1350" dirty="0"/>
            </a:p>
          </p:txBody>
        </p:sp>
        <p:sp>
          <p:nvSpPr>
            <p:cNvPr id="23" name="íślîdé">
              <a:extLst>
                <a:ext uri="{FF2B5EF4-FFF2-40B4-BE49-F238E27FC236}">
                  <a16:creationId xmlns:a16="http://schemas.microsoft.com/office/drawing/2014/main" id="{DD835C9E-334B-47B4-BBBB-098261B1CEE8}"/>
                </a:ext>
              </a:extLst>
            </p:cNvPr>
            <p:cNvSpPr/>
            <p:nvPr/>
          </p:nvSpPr>
          <p:spPr bwMode="auto">
            <a:xfrm>
              <a:off x="2320433" y="2312663"/>
              <a:ext cx="371452" cy="385680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37124" tIns="68562" rIns="137124" bIns="68562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5399" dirty="0"/>
            </a:p>
          </p:txBody>
        </p:sp>
      </p:grpSp>
      <p:sp>
        <p:nvSpPr>
          <p:cNvPr id="41" name="文字方塊 6"/>
          <p:cNvSpPr txBox="1">
            <a:spLocks noChangeArrowheads="1"/>
          </p:cNvSpPr>
          <p:nvPr/>
        </p:nvSpPr>
        <p:spPr bwMode="auto">
          <a:xfrm>
            <a:off x="5895250" y="6374093"/>
            <a:ext cx="26480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上述股價為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2020.6.30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收盤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價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15" name="標題 22"/>
          <p:cNvSpPr txBox="1">
            <a:spLocks/>
          </p:cNvSpPr>
          <p:nvPr/>
        </p:nvSpPr>
        <p:spPr bwMode="auto">
          <a:xfrm>
            <a:off x="1457688" y="161247"/>
            <a:ext cx="5472608" cy="64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en-US" altLang="zh-TW" sz="40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02</a:t>
            </a:r>
            <a:r>
              <a:rPr kumimoji="0" lang="zh-TW" altLang="en-US" sz="40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效益</a:t>
            </a:r>
            <a:endParaRPr kumimoji="0"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424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1168336"/>
            <a:ext cx="4932548" cy="510647"/>
          </a:xfrm>
        </p:spPr>
        <p:txBody>
          <a:bodyPr/>
          <a:lstStyle/>
          <a:p>
            <a:pPr algn="l"/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增加零股交易時段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işlîdè">
            <a:extLst>
              <a:ext uri="{FF2B5EF4-FFF2-40B4-BE49-F238E27FC236}">
                <a16:creationId xmlns:a16="http://schemas.microsoft.com/office/drawing/2014/main" id="{76DA8A3A-2BED-44F8-A45D-535C32D782BE}"/>
              </a:ext>
            </a:extLst>
          </p:cNvPr>
          <p:cNvSpPr/>
          <p:nvPr/>
        </p:nvSpPr>
        <p:spPr>
          <a:xfrm>
            <a:off x="725667" y="3045884"/>
            <a:ext cx="7817640" cy="3407452"/>
          </a:xfrm>
          <a:prstGeom prst="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miter lim="4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lumMod val="100000"/>
                  </a:schemeClr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iṩḷîḋê">
            <a:extLst>
              <a:ext uri="{FF2B5EF4-FFF2-40B4-BE49-F238E27FC236}">
                <a16:creationId xmlns:a16="http://schemas.microsoft.com/office/drawing/2014/main" id="{074C4A15-84D8-491A-9EF6-99C04D21D2D4}"/>
              </a:ext>
            </a:extLst>
          </p:cNvPr>
          <p:cNvSpPr txBox="1"/>
          <p:nvPr/>
        </p:nvSpPr>
        <p:spPr>
          <a:xfrm>
            <a:off x="2049871" y="1930007"/>
            <a:ext cx="2088022" cy="445319"/>
          </a:xfrm>
          <a:prstGeom prst="rect">
            <a:avLst/>
          </a:prstGeom>
          <a:noFill/>
        </p:spPr>
        <p:txBody>
          <a:bodyPr wrap="none" lIns="67500" tIns="35100" rIns="67500" bIns="35100" rtlCol="0" anchor="ctr" anchorCtr="0">
            <a:noAutofit/>
          </a:bodyPr>
          <a:lstStyle/>
          <a:p>
            <a:r>
              <a:rPr lang="zh-TW" altLang="en-US" sz="4000" b="1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小額股</a:t>
            </a:r>
            <a:r>
              <a:rPr lang="zh-TW" altLang="en-US" sz="40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東</a:t>
            </a:r>
            <a:endParaRPr lang="en-US" altLang="zh-CN" sz="4000" b="1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íşļîḍê">
            <a:extLst>
              <a:ext uri="{FF2B5EF4-FFF2-40B4-BE49-F238E27FC236}">
                <a16:creationId xmlns:a16="http://schemas.microsoft.com/office/drawing/2014/main" id="{94AA66DB-C105-4232-847F-B30F8613C7EB}"/>
              </a:ext>
            </a:extLst>
          </p:cNvPr>
          <p:cNvSpPr txBox="1"/>
          <p:nvPr/>
        </p:nvSpPr>
        <p:spPr>
          <a:xfrm>
            <a:off x="4258064" y="1718161"/>
            <a:ext cx="4055093" cy="639799"/>
          </a:xfrm>
          <a:prstGeom prst="rect">
            <a:avLst/>
          </a:prstGeom>
          <a:noFill/>
        </p:spPr>
        <p:txBody>
          <a:bodyPr wrap="square" lIns="67500" tIns="35100" rIns="67500" bIns="3510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交易機會增多</a:t>
            </a:r>
            <a:endParaRPr lang="en-US" altLang="zh-CN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文字方塊 6"/>
          <p:cNvSpPr txBox="1">
            <a:spLocks noChangeArrowheads="1"/>
          </p:cNvSpPr>
          <p:nvPr/>
        </p:nvSpPr>
        <p:spPr bwMode="auto">
          <a:xfrm>
            <a:off x="1097119" y="2641693"/>
            <a:ext cx="47571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上市公司零股股東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人數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名資訊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818063" y="3122732"/>
          <a:ext cx="7642368" cy="3207180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1259685">
                  <a:extLst>
                    <a:ext uri="{9D8B030D-6E8A-4147-A177-3AD203B41FA5}">
                      <a16:colId xmlns:a16="http://schemas.microsoft.com/office/drawing/2014/main" val="1061947356"/>
                    </a:ext>
                  </a:extLst>
                </a:gridCol>
                <a:gridCol w="1259685">
                  <a:extLst>
                    <a:ext uri="{9D8B030D-6E8A-4147-A177-3AD203B41FA5}">
                      <a16:colId xmlns:a16="http://schemas.microsoft.com/office/drawing/2014/main" val="2728877018"/>
                    </a:ext>
                  </a:extLst>
                </a:gridCol>
                <a:gridCol w="1653337">
                  <a:extLst>
                    <a:ext uri="{9D8B030D-6E8A-4147-A177-3AD203B41FA5}">
                      <a16:colId xmlns:a16="http://schemas.microsoft.com/office/drawing/2014/main" val="18040882"/>
                    </a:ext>
                  </a:extLst>
                </a:gridCol>
                <a:gridCol w="1633656">
                  <a:extLst>
                    <a:ext uri="{9D8B030D-6E8A-4147-A177-3AD203B41FA5}">
                      <a16:colId xmlns:a16="http://schemas.microsoft.com/office/drawing/2014/main" val="1695851362"/>
                    </a:ext>
                  </a:extLst>
                </a:gridCol>
                <a:gridCol w="1836005">
                  <a:extLst>
                    <a:ext uri="{9D8B030D-6E8A-4147-A177-3AD203B41FA5}">
                      <a16:colId xmlns:a16="http://schemas.microsoft.com/office/drawing/2014/main" val="4164266977"/>
                    </a:ext>
                  </a:extLst>
                </a:gridCol>
              </a:tblGrid>
              <a:tr h="53453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股票代號</a:t>
                      </a:r>
                      <a:endParaRPr lang="zh-TW" altLang="en-US" sz="18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名稱</a:t>
                      </a:r>
                      <a:endParaRPr lang="zh-TW" altLang="en-US" sz="18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零股</a:t>
                      </a:r>
                      <a:r>
                        <a:rPr lang="zh-TW" altLang="en-US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股東人數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總持有股數</a:t>
                      </a:r>
                      <a:endParaRPr lang="zh-TW" altLang="en-US" sz="18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</a:t>
                      </a:r>
                      <a:r>
                        <a:rPr lang="zh-TW" altLang="en-US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每人持股</a:t>
                      </a:r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2821454"/>
                  </a:ext>
                </a:extLst>
              </a:tr>
              <a:tr h="5345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2002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中鋼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335,855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57,226,234 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170 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1436700"/>
                  </a:ext>
                </a:extLst>
              </a:tr>
              <a:tr h="5345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2317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鴻海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219,293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95,242,144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434 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74255979"/>
                  </a:ext>
                </a:extLst>
              </a:tr>
              <a:tr h="5345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2303  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聯電            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189,533 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57,017,078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301 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89625056"/>
                  </a:ext>
                </a:extLst>
              </a:tr>
              <a:tr h="5345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2883  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開發金          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180,441 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32,952,236 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183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5891829"/>
                  </a:ext>
                </a:extLst>
              </a:tr>
              <a:tr h="5345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2888  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新光金          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169,672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45,715,498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269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71231354"/>
                  </a:ext>
                </a:extLst>
              </a:tr>
            </a:tbl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361429" y="2544707"/>
            <a:ext cx="728475" cy="771426"/>
            <a:chOff x="2141922" y="2119792"/>
            <a:chExt cx="728475" cy="771426"/>
          </a:xfrm>
        </p:grpSpPr>
        <p:sp>
          <p:nvSpPr>
            <p:cNvPr id="22" name="íśľíḓê">
              <a:extLst>
                <a:ext uri="{FF2B5EF4-FFF2-40B4-BE49-F238E27FC236}">
                  <a16:creationId xmlns:a16="http://schemas.microsoft.com/office/drawing/2014/main" id="{8429431F-4E02-49EB-B0DE-8FFF733AEF04}"/>
                </a:ext>
              </a:extLst>
            </p:cNvPr>
            <p:cNvSpPr/>
            <p:nvPr/>
          </p:nvSpPr>
          <p:spPr>
            <a:xfrm>
              <a:off x="2141922" y="2119792"/>
              <a:ext cx="728475" cy="771426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sz="1350" dirty="0"/>
            </a:p>
          </p:txBody>
        </p:sp>
        <p:sp>
          <p:nvSpPr>
            <p:cNvPr id="23" name="íślîdé">
              <a:extLst>
                <a:ext uri="{FF2B5EF4-FFF2-40B4-BE49-F238E27FC236}">
                  <a16:creationId xmlns:a16="http://schemas.microsoft.com/office/drawing/2014/main" id="{DD835C9E-334B-47B4-BBBB-098261B1CEE8}"/>
                </a:ext>
              </a:extLst>
            </p:cNvPr>
            <p:cNvSpPr/>
            <p:nvPr/>
          </p:nvSpPr>
          <p:spPr bwMode="auto">
            <a:xfrm>
              <a:off x="2320433" y="2312663"/>
              <a:ext cx="371452" cy="385680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37124" tIns="68562" rIns="137124" bIns="68562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5399" dirty="0"/>
            </a:p>
          </p:txBody>
        </p:sp>
      </p:grpSp>
      <p:sp>
        <p:nvSpPr>
          <p:cNvPr id="15" name="標題 22"/>
          <p:cNvSpPr txBox="1">
            <a:spLocks/>
          </p:cNvSpPr>
          <p:nvPr/>
        </p:nvSpPr>
        <p:spPr bwMode="auto">
          <a:xfrm>
            <a:off x="1457688" y="161247"/>
            <a:ext cx="5472608" cy="64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02</a:t>
            </a:r>
            <a:r>
              <a:rPr kumimoji="0"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效益</a:t>
            </a:r>
            <a:r>
              <a:rPr kumimoji="0"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kumimoji="0"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963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標題 22"/>
          <p:cNvSpPr>
            <a:spLocks noGrp="1"/>
          </p:cNvSpPr>
          <p:nvPr>
            <p:ph type="title"/>
          </p:nvPr>
        </p:nvSpPr>
        <p:spPr>
          <a:xfrm>
            <a:off x="1457688" y="161247"/>
            <a:ext cx="5472608" cy="648292"/>
          </a:xfrm>
        </p:spPr>
        <p:txBody>
          <a:bodyPr/>
          <a:lstStyle/>
          <a:p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02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效益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grpSp>
        <p:nvGrpSpPr>
          <p:cNvPr id="24" name="群組 23"/>
          <p:cNvGrpSpPr/>
          <p:nvPr/>
        </p:nvGrpSpPr>
        <p:grpSpPr>
          <a:xfrm>
            <a:off x="383572" y="1040309"/>
            <a:ext cx="3581199" cy="4198526"/>
            <a:chOff x="251520" y="1340768"/>
            <a:chExt cx="3161001" cy="3904085"/>
          </a:xfrm>
        </p:grpSpPr>
        <p:sp>
          <p:nvSpPr>
            <p:cNvPr id="6" name="is1iḋê"/>
            <p:cNvSpPr/>
            <p:nvPr/>
          </p:nvSpPr>
          <p:spPr bwMode="auto">
            <a:xfrm>
              <a:off x="2394999" y="4166333"/>
              <a:ext cx="991752" cy="1078520"/>
            </a:xfrm>
            <a:custGeom>
              <a:avLst/>
              <a:gdLst>
                <a:gd name="T0" fmla="*/ 259 w 453"/>
                <a:gd name="T1" fmla="*/ 452 h 452"/>
                <a:gd name="T2" fmla="*/ 269 w 453"/>
                <a:gd name="T3" fmla="*/ 393 h 452"/>
                <a:gd name="T4" fmla="*/ 314 w 453"/>
                <a:gd name="T5" fmla="*/ 374 h 452"/>
                <a:gd name="T6" fmla="*/ 363 w 453"/>
                <a:gd name="T7" fmla="*/ 409 h 452"/>
                <a:gd name="T8" fmla="*/ 409 w 453"/>
                <a:gd name="T9" fmla="*/ 363 h 452"/>
                <a:gd name="T10" fmla="*/ 375 w 453"/>
                <a:gd name="T11" fmla="*/ 313 h 452"/>
                <a:gd name="T12" fmla="*/ 393 w 453"/>
                <a:gd name="T13" fmla="*/ 269 h 452"/>
                <a:gd name="T14" fmla="*/ 453 w 453"/>
                <a:gd name="T15" fmla="*/ 258 h 452"/>
                <a:gd name="T16" fmla="*/ 452 w 453"/>
                <a:gd name="T17" fmla="*/ 193 h 452"/>
                <a:gd name="T18" fmla="*/ 393 w 453"/>
                <a:gd name="T19" fmla="*/ 183 h 452"/>
                <a:gd name="T20" fmla="*/ 391 w 453"/>
                <a:gd name="T21" fmla="*/ 178 h 452"/>
                <a:gd name="T22" fmla="*/ 391 w 453"/>
                <a:gd name="T23" fmla="*/ 178 h 452"/>
                <a:gd name="T24" fmla="*/ 384 w 453"/>
                <a:gd name="T25" fmla="*/ 161 h 452"/>
                <a:gd name="T26" fmla="*/ 381 w 453"/>
                <a:gd name="T27" fmla="*/ 152 h 452"/>
                <a:gd name="T28" fmla="*/ 381 w 453"/>
                <a:gd name="T29" fmla="*/ 152 h 452"/>
                <a:gd name="T30" fmla="*/ 375 w 453"/>
                <a:gd name="T31" fmla="*/ 139 h 452"/>
                <a:gd name="T32" fmla="*/ 409 w 453"/>
                <a:gd name="T33" fmla="*/ 89 h 452"/>
                <a:gd name="T34" fmla="*/ 363 w 453"/>
                <a:gd name="T35" fmla="*/ 43 h 452"/>
                <a:gd name="T36" fmla="*/ 314 w 453"/>
                <a:gd name="T37" fmla="*/ 78 h 452"/>
                <a:gd name="T38" fmla="*/ 269 w 453"/>
                <a:gd name="T39" fmla="*/ 59 h 452"/>
                <a:gd name="T40" fmla="*/ 259 w 453"/>
                <a:gd name="T41" fmla="*/ 0 h 452"/>
                <a:gd name="T42" fmla="*/ 194 w 453"/>
                <a:gd name="T43" fmla="*/ 0 h 452"/>
                <a:gd name="T44" fmla="*/ 183 w 453"/>
                <a:gd name="T45" fmla="*/ 59 h 452"/>
                <a:gd name="T46" fmla="*/ 139 w 453"/>
                <a:gd name="T47" fmla="*/ 78 h 452"/>
                <a:gd name="T48" fmla="*/ 90 w 453"/>
                <a:gd name="T49" fmla="*/ 43 h 452"/>
                <a:gd name="T50" fmla="*/ 43 w 453"/>
                <a:gd name="T51" fmla="*/ 89 h 452"/>
                <a:gd name="T52" fmla="*/ 78 w 453"/>
                <a:gd name="T53" fmla="*/ 139 h 452"/>
                <a:gd name="T54" fmla="*/ 59 w 453"/>
                <a:gd name="T55" fmla="*/ 183 h 452"/>
                <a:gd name="T56" fmla="*/ 0 w 453"/>
                <a:gd name="T57" fmla="*/ 193 h 452"/>
                <a:gd name="T58" fmla="*/ 0 w 453"/>
                <a:gd name="T59" fmla="*/ 259 h 452"/>
                <a:gd name="T60" fmla="*/ 60 w 453"/>
                <a:gd name="T61" fmla="*/ 269 h 452"/>
                <a:gd name="T62" fmla="*/ 78 w 453"/>
                <a:gd name="T63" fmla="*/ 314 h 452"/>
                <a:gd name="T64" fmla="*/ 44 w 453"/>
                <a:gd name="T65" fmla="*/ 363 h 452"/>
                <a:gd name="T66" fmla="*/ 90 w 453"/>
                <a:gd name="T67" fmla="*/ 409 h 452"/>
                <a:gd name="T68" fmla="*/ 139 w 453"/>
                <a:gd name="T69" fmla="*/ 374 h 452"/>
                <a:gd name="T70" fmla="*/ 184 w 453"/>
                <a:gd name="T71" fmla="*/ 393 h 452"/>
                <a:gd name="T72" fmla="*/ 194 w 453"/>
                <a:gd name="T73" fmla="*/ 452 h 452"/>
                <a:gd name="T74" fmla="*/ 259 w 453"/>
                <a:gd name="T75" fmla="*/ 452 h 452"/>
                <a:gd name="T76" fmla="*/ 346 w 453"/>
                <a:gd name="T77" fmla="*/ 210 h 452"/>
                <a:gd name="T78" fmla="*/ 243 w 453"/>
                <a:gd name="T79" fmla="*/ 346 h 452"/>
                <a:gd name="T80" fmla="*/ 106 w 453"/>
                <a:gd name="T81" fmla="*/ 242 h 452"/>
                <a:gd name="T82" fmla="*/ 210 w 453"/>
                <a:gd name="T83" fmla="*/ 106 h 452"/>
                <a:gd name="T84" fmla="*/ 266 w 453"/>
                <a:gd name="T85" fmla="*/ 111 h 452"/>
                <a:gd name="T86" fmla="*/ 266 w 453"/>
                <a:gd name="T87" fmla="*/ 111 h 452"/>
                <a:gd name="T88" fmla="*/ 312 w 453"/>
                <a:gd name="T89" fmla="*/ 140 h 452"/>
                <a:gd name="T90" fmla="*/ 331 w 453"/>
                <a:gd name="T91" fmla="*/ 165 h 452"/>
                <a:gd name="T92" fmla="*/ 346 w 453"/>
                <a:gd name="T93" fmla="*/ 21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3" h="452">
                  <a:moveTo>
                    <a:pt x="259" y="452"/>
                  </a:moveTo>
                  <a:cubicBezTo>
                    <a:pt x="269" y="393"/>
                    <a:pt x="269" y="393"/>
                    <a:pt x="269" y="393"/>
                  </a:cubicBezTo>
                  <a:cubicBezTo>
                    <a:pt x="314" y="374"/>
                    <a:pt x="314" y="374"/>
                    <a:pt x="314" y="374"/>
                  </a:cubicBezTo>
                  <a:cubicBezTo>
                    <a:pt x="363" y="409"/>
                    <a:pt x="363" y="409"/>
                    <a:pt x="363" y="409"/>
                  </a:cubicBezTo>
                  <a:cubicBezTo>
                    <a:pt x="409" y="363"/>
                    <a:pt x="409" y="363"/>
                    <a:pt x="409" y="363"/>
                  </a:cubicBezTo>
                  <a:cubicBezTo>
                    <a:pt x="375" y="313"/>
                    <a:pt x="375" y="313"/>
                    <a:pt x="375" y="313"/>
                  </a:cubicBezTo>
                  <a:cubicBezTo>
                    <a:pt x="393" y="269"/>
                    <a:pt x="393" y="269"/>
                    <a:pt x="393" y="269"/>
                  </a:cubicBezTo>
                  <a:cubicBezTo>
                    <a:pt x="453" y="258"/>
                    <a:pt x="453" y="258"/>
                    <a:pt x="453" y="258"/>
                  </a:cubicBezTo>
                  <a:cubicBezTo>
                    <a:pt x="452" y="193"/>
                    <a:pt x="452" y="193"/>
                    <a:pt x="452" y="193"/>
                  </a:cubicBezTo>
                  <a:cubicBezTo>
                    <a:pt x="393" y="183"/>
                    <a:pt x="393" y="183"/>
                    <a:pt x="393" y="183"/>
                  </a:cubicBezTo>
                  <a:cubicBezTo>
                    <a:pt x="391" y="178"/>
                    <a:pt x="391" y="178"/>
                    <a:pt x="391" y="178"/>
                  </a:cubicBezTo>
                  <a:cubicBezTo>
                    <a:pt x="391" y="178"/>
                    <a:pt x="391" y="178"/>
                    <a:pt x="391" y="178"/>
                  </a:cubicBezTo>
                  <a:cubicBezTo>
                    <a:pt x="384" y="161"/>
                    <a:pt x="384" y="161"/>
                    <a:pt x="384" y="161"/>
                  </a:cubicBezTo>
                  <a:cubicBezTo>
                    <a:pt x="381" y="152"/>
                    <a:pt x="381" y="152"/>
                    <a:pt x="381" y="152"/>
                  </a:cubicBezTo>
                  <a:cubicBezTo>
                    <a:pt x="381" y="152"/>
                    <a:pt x="381" y="152"/>
                    <a:pt x="381" y="152"/>
                  </a:cubicBezTo>
                  <a:cubicBezTo>
                    <a:pt x="375" y="139"/>
                    <a:pt x="375" y="139"/>
                    <a:pt x="375" y="139"/>
                  </a:cubicBezTo>
                  <a:cubicBezTo>
                    <a:pt x="409" y="89"/>
                    <a:pt x="409" y="89"/>
                    <a:pt x="409" y="89"/>
                  </a:cubicBezTo>
                  <a:cubicBezTo>
                    <a:pt x="363" y="43"/>
                    <a:pt x="363" y="43"/>
                    <a:pt x="363" y="43"/>
                  </a:cubicBezTo>
                  <a:cubicBezTo>
                    <a:pt x="314" y="78"/>
                    <a:pt x="314" y="78"/>
                    <a:pt x="314" y="78"/>
                  </a:cubicBezTo>
                  <a:cubicBezTo>
                    <a:pt x="269" y="59"/>
                    <a:pt x="269" y="59"/>
                    <a:pt x="269" y="59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39" y="78"/>
                    <a:pt x="139" y="78"/>
                    <a:pt x="139" y="78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59" y="183"/>
                    <a:pt x="59" y="183"/>
                    <a:pt x="59" y="183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60" y="269"/>
                    <a:pt x="60" y="269"/>
                    <a:pt x="60" y="269"/>
                  </a:cubicBezTo>
                  <a:cubicBezTo>
                    <a:pt x="78" y="314"/>
                    <a:pt x="78" y="314"/>
                    <a:pt x="78" y="314"/>
                  </a:cubicBezTo>
                  <a:cubicBezTo>
                    <a:pt x="44" y="363"/>
                    <a:pt x="44" y="363"/>
                    <a:pt x="44" y="363"/>
                  </a:cubicBezTo>
                  <a:cubicBezTo>
                    <a:pt x="90" y="409"/>
                    <a:pt x="90" y="409"/>
                    <a:pt x="90" y="409"/>
                  </a:cubicBezTo>
                  <a:cubicBezTo>
                    <a:pt x="139" y="374"/>
                    <a:pt x="139" y="374"/>
                    <a:pt x="139" y="374"/>
                  </a:cubicBezTo>
                  <a:cubicBezTo>
                    <a:pt x="184" y="393"/>
                    <a:pt x="184" y="393"/>
                    <a:pt x="184" y="393"/>
                  </a:cubicBezTo>
                  <a:cubicBezTo>
                    <a:pt x="194" y="452"/>
                    <a:pt x="194" y="452"/>
                    <a:pt x="194" y="452"/>
                  </a:cubicBezTo>
                  <a:cubicBezTo>
                    <a:pt x="259" y="452"/>
                    <a:pt x="259" y="452"/>
                    <a:pt x="259" y="452"/>
                  </a:cubicBezTo>
                  <a:close/>
                  <a:moveTo>
                    <a:pt x="346" y="210"/>
                  </a:moveTo>
                  <a:cubicBezTo>
                    <a:pt x="355" y="276"/>
                    <a:pt x="309" y="337"/>
                    <a:pt x="243" y="346"/>
                  </a:cubicBezTo>
                  <a:cubicBezTo>
                    <a:pt x="177" y="355"/>
                    <a:pt x="115" y="308"/>
                    <a:pt x="106" y="242"/>
                  </a:cubicBezTo>
                  <a:cubicBezTo>
                    <a:pt x="97" y="176"/>
                    <a:pt x="144" y="115"/>
                    <a:pt x="210" y="106"/>
                  </a:cubicBezTo>
                  <a:cubicBezTo>
                    <a:pt x="229" y="103"/>
                    <a:pt x="248" y="105"/>
                    <a:pt x="266" y="111"/>
                  </a:cubicBezTo>
                  <a:cubicBezTo>
                    <a:pt x="266" y="111"/>
                    <a:pt x="266" y="111"/>
                    <a:pt x="266" y="111"/>
                  </a:cubicBezTo>
                  <a:cubicBezTo>
                    <a:pt x="283" y="117"/>
                    <a:pt x="299" y="127"/>
                    <a:pt x="312" y="140"/>
                  </a:cubicBezTo>
                  <a:cubicBezTo>
                    <a:pt x="319" y="148"/>
                    <a:pt x="326" y="156"/>
                    <a:pt x="331" y="165"/>
                  </a:cubicBezTo>
                  <a:cubicBezTo>
                    <a:pt x="339" y="179"/>
                    <a:pt x="344" y="194"/>
                    <a:pt x="346" y="21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rmAutofit/>
            </a:bodyPr>
            <a:lstStyle/>
            <a:p>
              <a:pPr defTabSz="68532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00">
                <a:solidFill>
                  <a:srgbClr val="000000"/>
                </a:solidFill>
              </a:endParaRPr>
            </a:p>
          </p:txBody>
        </p:sp>
        <p:sp>
          <p:nvSpPr>
            <p:cNvPr id="7" name="iṧľiďè"/>
            <p:cNvSpPr/>
            <p:nvPr/>
          </p:nvSpPr>
          <p:spPr bwMode="auto">
            <a:xfrm>
              <a:off x="2423872" y="1701402"/>
              <a:ext cx="988649" cy="1078520"/>
            </a:xfrm>
            <a:custGeom>
              <a:avLst/>
              <a:gdLst>
                <a:gd name="T0" fmla="*/ 259 w 452"/>
                <a:gd name="T1" fmla="*/ 452 h 452"/>
                <a:gd name="T2" fmla="*/ 269 w 452"/>
                <a:gd name="T3" fmla="*/ 393 h 452"/>
                <a:gd name="T4" fmla="*/ 314 w 452"/>
                <a:gd name="T5" fmla="*/ 374 h 452"/>
                <a:gd name="T6" fmla="*/ 363 w 452"/>
                <a:gd name="T7" fmla="*/ 409 h 452"/>
                <a:gd name="T8" fmla="*/ 409 w 452"/>
                <a:gd name="T9" fmla="*/ 363 h 452"/>
                <a:gd name="T10" fmla="*/ 375 w 452"/>
                <a:gd name="T11" fmla="*/ 313 h 452"/>
                <a:gd name="T12" fmla="*/ 393 w 452"/>
                <a:gd name="T13" fmla="*/ 269 h 452"/>
                <a:gd name="T14" fmla="*/ 452 w 452"/>
                <a:gd name="T15" fmla="*/ 259 h 452"/>
                <a:gd name="T16" fmla="*/ 452 w 452"/>
                <a:gd name="T17" fmla="*/ 193 h 452"/>
                <a:gd name="T18" fmla="*/ 393 w 452"/>
                <a:gd name="T19" fmla="*/ 183 h 452"/>
                <a:gd name="T20" fmla="*/ 391 w 452"/>
                <a:gd name="T21" fmla="*/ 178 h 452"/>
                <a:gd name="T22" fmla="*/ 391 w 452"/>
                <a:gd name="T23" fmla="*/ 178 h 452"/>
                <a:gd name="T24" fmla="*/ 384 w 452"/>
                <a:gd name="T25" fmla="*/ 161 h 452"/>
                <a:gd name="T26" fmla="*/ 380 w 452"/>
                <a:gd name="T27" fmla="*/ 152 h 452"/>
                <a:gd name="T28" fmla="*/ 380 w 452"/>
                <a:gd name="T29" fmla="*/ 152 h 452"/>
                <a:gd name="T30" fmla="*/ 375 w 452"/>
                <a:gd name="T31" fmla="*/ 139 h 452"/>
                <a:gd name="T32" fmla="*/ 409 w 452"/>
                <a:gd name="T33" fmla="*/ 89 h 452"/>
                <a:gd name="T34" fmla="*/ 363 w 452"/>
                <a:gd name="T35" fmla="*/ 43 h 452"/>
                <a:gd name="T36" fmla="*/ 314 w 452"/>
                <a:gd name="T37" fmla="*/ 78 h 452"/>
                <a:gd name="T38" fmla="*/ 269 w 452"/>
                <a:gd name="T39" fmla="*/ 59 h 452"/>
                <a:gd name="T40" fmla="*/ 259 w 452"/>
                <a:gd name="T41" fmla="*/ 0 h 452"/>
                <a:gd name="T42" fmla="*/ 193 w 452"/>
                <a:gd name="T43" fmla="*/ 0 h 452"/>
                <a:gd name="T44" fmla="*/ 183 w 452"/>
                <a:gd name="T45" fmla="*/ 59 h 452"/>
                <a:gd name="T46" fmla="*/ 138 w 452"/>
                <a:gd name="T47" fmla="*/ 78 h 452"/>
                <a:gd name="T48" fmla="*/ 89 w 452"/>
                <a:gd name="T49" fmla="*/ 43 h 452"/>
                <a:gd name="T50" fmla="*/ 43 w 452"/>
                <a:gd name="T51" fmla="*/ 89 h 452"/>
                <a:gd name="T52" fmla="*/ 78 w 452"/>
                <a:gd name="T53" fmla="*/ 139 h 452"/>
                <a:gd name="T54" fmla="*/ 59 w 452"/>
                <a:gd name="T55" fmla="*/ 183 h 452"/>
                <a:gd name="T56" fmla="*/ 0 w 452"/>
                <a:gd name="T57" fmla="*/ 193 h 452"/>
                <a:gd name="T58" fmla="*/ 0 w 452"/>
                <a:gd name="T59" fmla="*/ 259 h 452"/>
                <a:gd name="T60" fmla="*/ 60 w 452"/>
                <a:gd name="T61" fmla="*/ 269 h 452"/>
                <a:gd name="T62" fmla="*/ 78 w 452"/>
                <a:gd name="T63" fmla="*/ 314 h 452"/>
                <a:gd name="T64" fmla="*/ 43 w 452"/>
                <a:gd name="T65" fmla="*/ 363 h 452"/>
                <a:gd name="T66" fmla="*/ 90 w 452"/>
                <a:gd name="T67" fmla="*/ 409 h 452"/>
                <a:gd name="T68" fmla="*/ 139 w 452"/>
                <a:gd name="T69" fmla="*/ 374 h 452"/>
                <a:gd name="T70" fmla="*/ 183 w 452"/>
                <a:gd name="T71" fmla="*/ 393 h 452"/>
                <a:gd name="T72" fmla="*/ 194 w 452"/>
                <a:gd name="T73" fmla="*/ 452 h 452"/>
                <a:gd name="T74" fmla="*/ 259 w 452"/>
                <a:gd name="T75" fmla="*/ 452 h 452"/>
                <a:gd name="T76" fmla="*/ 346 w 452"/>
                <a:gd name="T77" fmla="*/ 210 h 452"/>
                <a:gd name="T78" fmla="*/ 243 w 452"/>
                <a:gd name="T79" fmla="*/ 346 h 452"/>
                <a:gd name="T80" fmla="*/ 106 w 452"/>
                <a:gd name="T81" fmla="*/ 242 h 452"/>
                <a:gd name="T82" fmla="*/ 210 w 452"/>
                <a:gd name="T83" fmla="*/ 106 h 452"/>
                <a:gd name="T84" fmla="*/ 266 w 452"/>
                <a:gd name="T85" fmla="*/ 111 h 452"/>
                <a:gd name="T86" fmla="*/ 266 w 452"/>
                <a:gd name="T87" fmla="*/ 111 h 452"/>
                <a:gd name="T88" fmla="*/ 312 w 452"/>
                <a:gd name="T89" fmla="*/ 140 h 452"/>
                <a:gd name="T90" fmla="*/ 331 w 452"/>
                <a:gd name="T91" fmla="*/ 165 h 452"/>
                <a:gd name="T92" fmla="*/ 346 w 452"/>
                <a:gd name="T93" fmla="*/ 21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2" h="452">
                  <a:moveTo>
                    <a:pt x="259" y="452"/>
                  </a:moveTo>
                  <a:cubicBezTo>
                    <a:pt x="269" y="393"/>
                    <a:pt x="269" y="393"/>
                    <a:pt x="269" y="393"/>
                  </a:cubicBezTo>
                  <a:cubicBezTo>
                    <a:pt x="314" y="374"/>
                    <a:pt x="314" y="374"/>
                    <a:pt x="314" y="374"/>
                  </a:cubicBezTo>
                  <a:cubicBezTo>
                    <a:pt x="363" y="409"/>
                    <a:pt x="363" y="409"/>
                    <a:pt x="363" y="409"/>
                  </a:cubicBezTo>
                  <a:cubicBezTo>
                    <a:pt x="409" y="363"/>
                    <a:pt x="409" y="363"/>
                    <a:pt x="409" y="363"/>
                  </a:cubicBezTo>
                  <a:cubicBezTo>
                    <a:pt x="375" y="313"/>
                    <a:pt x="375" y="313"/>
                    <a:pt x="375" y="313"/>
                  </a:cubicBezTo>
                  <a:cubicBezTo>
                    <a:pt x="393" y="269"/>
                    <a:pt x="393" y="269"/>
                    <a:pt x="393" y="269"/>
                  </a:cubicBezTo>
                  <a:cubicBezTo>
                    <a:pt x="452" y="259"/>
                    <a:pt x="452" y="259"/>
                    <a:pt x="452" y="259"/>
                  </a:cubicBezTo>
                  <a:cubicBezTo>
                    <a:pt x="452" y="193"/>
                    <a:pt x="452" y="193"/>
                    <a:pt x="452" y="193"/>
                  </a:cubicBezTo>
                  <a:cubicBezTo>
                    <a:pt x="393" y="183"/>
                    <a:pt x="393" y="183"/>
                    <a:pt x="393" y="183"/>
                  </a:cubicBezTo>
                  <a:cubicBezTo>
                    <a:pt x="391" y="178"/>
                    <a:pt x="391" y="178"/>
                    <a:pt x="391" y="178"/>
                  </a:cubicBezTo>
                  <a:cubicBezTo>
                    <a:pt x="391" y="178"/>
                    <a:pt x="391" y="178"/>
                    <a:pt x="391" y="178"/>
                  </a:cubicBezTo>
                  <a:cubicBezTo>
                    <a:pt x="384" y="161"/>
                    <a:pt x="384" y="161"/>
                    <a:pt x="384" y="161"/>
                  </a:cubicBezTo>
                  <a:cubicBezTo>
                    <a:pt x="380" y="152"/>
                    <a:pt x="380" y="152"/>
                    <a:pt x="380" y="152"/>
                  </a:cubicBezTo>
                  <a:cubicBezTo>
                    <a:pt x="380" y="152"/>
                    <a:pt x="380" y="152"/>
                    <a:pt x="380" y="152"/>
                  </a:cubicBezTo>
                  <a:cubicBezTo>
                    <a:pt x="375" y="139"/>
                    <a:pt x="375" y="139"/>
                    <a:pt x="375" y="139"/>
                  </a:cubicBezTo>
                  <a:cubicBezTo>
                    <a:pt x="409" y="89"/>
                    <a:pt x="409" y="89"/>
                    <a:pt x="409" y="89"/>
                  </a:cubicBezTo>
                  <a:cubicBezTo>
                    <a:pt x="363" y="43"/>
                    <a:pt x="363" y="43"/>
                    <a:pt x="363" y="43"/>
                  </a:cubicBezTo>
                  <a:cubicBezTo>
                    <a:pt x="314" y="78"/>
                    <a:pt x="314" y="78"/>
                    <a:pt x="314" y="78"/>
                  </a:cubicBezTo>
                  <a:cubicBezTo>
                    <a:pt x="269" y="59"/>
                    <a:pt x="269" y="59"/>
                    <a:pt x="269" y="59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38" y="78"/>
                    <a:pt x="138" y="78"/>
                    <a:pt x="138" y="78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59" y="183"/>
                    <a:pt x="59" y="183"/>
                    <a:pt x="59" y="183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60" y="269"/>
                    <a:pt x="60" y="269"/>
                    <a:pt x="60" y="269"/>
                  </a:cubicBezTo>
                  <a:cubicBezTo>
                    <a:pt x="78" y="314"/>
                    <a:pt x="78" y="314"/>
                    <a:pt x="78" y="314"/>
                  </a:cubicBezTo>
                  <a:cubicBezTo>
                    <a:pt x="43" y="363"/>
                    <a:pt x="43" y="363"/>
                    <a:pt x="43" y="363"/>
                  </a:cubicBezTo>
                  <a:cubicBezTo>
                    <a:pt x="90" y="409"/>
                    <a:pt x="90" y="409"/>
                    <a:pt x="90" y="409"/>
                  </a:cubicBezTo>
                  <a:cubicBezTo>
                    <a:pt x="139" y="374"/>
                    <a:pt x="139" y="374"/>
                    <a:pt x="139" y="374"/>
                  </a:cubicBezTo>
                  <a:cubicBezTo>
                    <a:pt x="183" y="393"/>
                    <a:pt x="183" y="393"/>
                    <a:pt x="183" y="393"/>
                  </a:cubicBezTo>
                  <a:cubicBezTo>
                    <a:pt x="194" y="452"/>
                    <a:pt x="194" y="452"/>
                    <a:pt x="194" y="452"/>
                  </a:cubicBezTo>
                  <a:cubicBezTo>
                    <a:pt x="259" y="452"/>
                    <a:pt x="259" y="452"/>
                    <a:pt x="259" y="452"/>
                  </a:cubicBezTo>
                  <a:close/>
                  <a:moveTo>
                    <a:pt x="346" y="210"/>
                  </a:moveTo>
                  <a:cubicBezTo>
                    <a:pt x="355" y="276"/>
                    <a:pt x="309" y="337"/>
                    <a:pt x="243" y="346"/>
                  </a:cubicBezTo>
                  <a:cubicBezTo>
                    <a:pt x="176" y="355"/>
                    <a:pt x="115" y="308"/>
                    <a:pt x="106" y="242"/>
                  </a:cubicBezTo>
                  <a:cubicBezTo>
                    <a:pt x="97" y="176"/>
                    <a:pt x="144" y="115"/>
                    <a:pt x="210" y="106"/>
                  </a:cubicBezTo>
                  <a:cubicBezTo>
                    <a:pt x="229" y="103"/>
                    <a:pt x="248" y="105"/>
                    <a:pt x="266" y="111"/>
                  </a:cubicBezTo>
                  <a:cubicBezTo>
                    <a:pt x="266" y="111"/>
                    <a:pt x="266" y="111"/>
                    <a:pt x="266" y="111"/>
                  </a:cubicBezTo>
                  <a:cubicBezTo>
                    <a:pt x="283" y="117"/>
                    <a:pt x="299" y="127"/>
                    <a:pt x="312" y="140"/>
                  </a:cubicBezTo>
                  <a:cubicBezTo>
                    <a:pt x="319" y="148"/>
                    <a:pt x="326" y="156"/>
                    <a:pt x="331" y="165"/>
                  </a:cubicBezTo>
                  <a:cubicBezTo>
                    <a:pt x="339" y="179"/>
                    <a:pt x="344" y="194"/>
                    <a:pt x="346" y="21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rmAutofit/>
            </a:bodyPr>
            <a:lstStyle/>
            <a:p>
              <a:pPr defTabSz="68532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00">
                <a:solidFill>
                  <a:srgbClr val="000000"/>
                </a:solidFill>
              </a:endParaRPr>
            </a:p>
          </p:txBody>
        </p:sp>
        <p:sp>
          <p:nvSpPr>
            <p:cNvPr id="8" name="íṩľiḓe"/>
            <p:cNvSpPr/>
            <p:nvPr/>
          </p:nvSpPr>
          <p:spPr bwMode="auto">
            <a:xfrm>
              <a:off x="1387020" y="2572556"/>
              <a:ext cx="1632926" cy="1780628"/>
            </a:xfrm>
            <a:custGeom>
              <a:avLst/>
              <a:gdLst>
                <a:gd name="T0" fmla="*/ 427 w 746"/>
                <a:gd name="T1" fmla="*/ 746 h 746"/>
                <a:gd name="T2" fmla="*/ 444 w 746"/>
                <a:gd name="T3" fmla="*/ 648 h 746"/>
                <a:gd name="T4" fmla="*/ 518 w 746"/>
                <a:gd name="T5" fmla="*/ 618 h 746"/>
                <a:gd name="T6" fmla="*/ 599 w 746"/>
                <a:gd name="T7" fmla="*/ 675 h 746"/>
                <a:gd name="T8" fmla="*/ 675 w 746"/>
                <a:gd name="T9" fmla="*/ 598 h 746"/>
                <a:gd name="T10" fmla="*/ 618 w 746"/>
                <a:gd name="T11" fmla="*/ 517 h 746"/>
                <a:gd name="T12" fmla="*/ 649 w 746"/>
                <a:gd name="T13" fmla="*/ 444 h 746"/>
                <a:gd name="T14" fmla="*/ 746 w 746"/>
                <a:gd name="T15" fmla="*/ 427 h 746"/>
                <a:gd name="T16" fmla="*/ 746 w 746"/>
                <a:gd name="T17" fmla="*/ 319 h 746"/>
                <a:gd name="T18" fmla="*/ 648 w 746"/>
                <a:gd name="T19" fmla="*/ 302 h 746"/>
                <a:gd name="T20" fmla="*/ 645 w 746"/>
                <a:gd name="T21" fmla="*/ 294 h 746"/>
                <a:gd name="T22" fmla="*/ 645 w 746"/>
                <a:gd name="T23" fmla="*/ 294 h 746"/>
                <a:gd name="T24" fmla="*/ 633 w 746"/>
                <a:gd name="T25" fmla="*/ 266 h 746"/>
                <a:gd name="T26" fmla="*/ 628 w 746"/>
                <a:gd name="T27" fmla="*/ 252 h 746"/>
                <a:gd name="T28" fmla="*/ 628 w 746"/>
                <a:gd name="T29" fmla="*/ 252 h 746"/>
                <a:gd name="T30" fmla="*/ 618 w 746"/>
                <a:gd name="T31" fmla="*/ 229 h 746"/>
                <a:gd name="T32" fmla="*/ 675 w 746"/>
                <a:gd name="T33" fmla="*/ 147 h 746"/>
                <a:gd name="T34" fmla="*/ 599 w 746"/>
                <a:gd name="T35" fmla="*/ 71 h 746"/>
                <a:gd name="T36" fmla="*/ 518 w 746"/>
                <a:gd name="T37" fmla="*/ 128 h 746"/>
                <a:gd name="T38" fmla="*/ 444 w 746"/>
                <a:gd name="T39" fmla="*/ 97 h 746"/>
                <a:gd name="T40" fmla="*/ 427 w 746"/>
                <a:gd name="T41" fmla="*/ 0 h 746"/>
                <a:gd name="T42" fmla="*/ 319 w 746"/>
                <a:gd name="T43" fmla="*/ 0 h 746"/>
                <a:gd name="T44" fmla="*/ 302 w 746"/>
                <a:gd name="T45" fmla="*/ 98 h 746"/>
                <a:gd name="T46" fmla="*/ 229 w 746"/>
                <a:gd name="T47" fmla="*/ 128 h 746"/>
                <a:gd name="T48" fmla="*/ 148 w 746"/>
                <a:gd name="T49" fmla="*/ 71 h 746"/>
                <a:gd name="T50" fmla="*/ 71 w 746"/>
                <a:gd name="T51" fmla="*/ 147 h 746"/>
                <a:gd name="T52" fmla="*/ 129 w 746"/>
                <a:gd name="T53" fmla="*/ 229 h 746"/>
                <a:gd name="T54" fmla="*/ 98 w 746"/>
                <a:gd name="T55" fmla="*/ 302 h 746"/>
                <a:gd name="T56" fmla="*/ 0 w 746"/>
                <a:gd name="T57" fmla="*/ 319 h 746"/>
                <a:gd name="T58" fmla="*/ 0 w 746"/>
                <a:gd name="T59" fmla="*/ 427 h 746"/>
                <a:gd name="T60" fmla="*/ 98 w 746"/>
                <a:gd name="T61" fmla="*/ 444 h 746"/>
                <a:gd name="T62" fmla="*/ 129 w 746"/>
                <a:gd name="T63" fmla="*/ 518 h 746"/>
                <a:gd name="T64" fmla="*/ 72 w 746"/>
                <a:gd name="T65" fmla="*/ 599 h 746"/>
                <a:gd name="T66" fmla="*/ 148 w 746"/>
                <a:gd name="T67" fmla="*/ 675 h 746"/>
                <a:gd name="T68" fmla="*/ 229 w 746"/>
                <a:gd name="T69" fmla="*/ 618 h 746"/>
                <a:gd name="T70" fmla="*/ 303 w 746"/>
                <a:gd name="T71" fmla="*/ 648 h 746"/>
                <a:gd name="T72" fmla="*/ 320 w 746"/>
                <a:gd name="T73" fmla="*/ 746 h 746"/>
                <a:gd name="T74" fmla="*/ 427 w 746"/>
                <a:gd name="T75" fmla="*/ 746 h 746"/>
                <a:gd name="T76" fmla="*/ 571 w 746"/>
                <a:gd name="T77" fmla="*/ 346 h 746"/>
                <a:gd name="T78" fmla="*/ 400 w 746"/>
                <a:gd name="T79" fmla="*/ 571 h 746"/>
                <a:gd name="T80" fmla="*/ 175 w 746"/>
                <a:gd name="T81" fmla="*/ 400 h 746"/>
                <a:gd name="T82" fmla="*/ 346 w 746"/>
                <a:gd name="T83" fmla="*/ 175 h 746"/>
                <a:gd name="T84" fmla="*/ 438 w 746"/>
                <a:gd name="T85" fmla="*/ 184 h 746"/>
                <a:gd name="T86" fmla="*/ 438 w 746"/>
                <a:gd name="T87" fmla="*/ 184 h 746"/>
                <a:gd name="T88" fmla="*/ 514 w 746"/>
                <a:gd name="T89" fmla="*/ 232 h 746"/>
                <a:gd name="T90" fmla="*/ 546 w 746"/>
                <a:gd name="T91" fmla="*/ 273 h 746"/>
                <a:gd name="T92" fmla="*/ 571 w 746"/>
                <a:gd name="T93" fmla="*/ 346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6" h="746">
                  <a:moveTo>
                    <a:pt x="427" y="746"/>
                  </a:moveTo>
                  <a:cubicBezTo>
                    <a:pt x="444" y="648"/>
                    <a:pt x="444" y="648"/>
                    <a:pt x="444" y="648"/>
                  </a:cubicBezTo>
                  <a:cubicBezTo>
                    <a:pt x="518" y="618"/>
                    <a:pt x="518" y="618"/>
                    <a:pt x="518" y="618"/>
                  </a:cubicBezTo>
                  <a:cubicBezTo>
                    <a:pt x="599" y="675"/>
                    <a:pt x="599" y="675"/>
                    <a:pt x="599" y="675"/>
                  </a:cubicBezTo>
                  <a:cubicBezTo>
                    <a:pt x="675" y="598"/>
                    <a:pt x="675" y="598"/>
                    <a:pt x="675" y="598"/>
                  </a:cubicBezTo>
                  <a:cubicBezTo>
                    <a:pt x="618" y="517"/>
                    <a:pt x="618" y="517"/>
                    <a:pt x="618" y="517"/>
                  </a:cubicBezTo>
                  <a:cubicBezTo>
                    <a:pt x="649" y="444"/>
                    <a:pt x="649" y="444"/>
                    <a:pt x="649" y="444"/>
                  </a:cubicBezTo>
                  <a:cubicBezTo>
                    <a:pt x="746" y="427"/>
                    <a:pt x="746" y="427"/>
                    <a:pt x="746" y="427"/>
                  </a:cubicBezTo>
                  <a:cubicBezTo>
                    <a:pt x="746" y="319"/>
                    <a:pt x="746" y="319"/>
                    <a:pt x="746" y="319"/>
                  </a:cubicBezTo>
                  <a:cubicBezTo>
                    <a:pt x="648" y="302"/>
                    <a:pt x="648" y="302"/>
                    <a:pt x="648" y="302"/>
                  </a:cubicBezTo>
                  <a:cubicBezTo>
                    <a:pt x="645" y="294"/>
                    <a:pt x="645" y="294"/>
                    <a:pt x="645" y="294"/>
                  </a:cubicBezTo>
                  <a:cubicBezTo>
                    <a:pt x="645" y="294"/>
                    <a:pt x="645" y="294"/>
                    <a:pt x="645" y="294"/>
                  </a:cubicBezTo>
                  <a:cubicBezTo>
                    <a:pt x="633" y="266"/>
                    <a:pt x="633" y="266"/>
                    <a:pt x="633" y="266"/>
                  </a:cubicBezTo>
                  <a:cubicBezTo>
                    <a:pt x="628" y="252"/>
                    <a:pt x="628" y="252"/>
                    <a:pt x="628" y="252"/>
                  </a:cubicBezTo>
                  <a:cubicBezTo>
                    <a:pt x="628" y="252"/>
                    <a:pt x="628" y="252"/>
                    <a:pt x="628" y="252"/>
                  </a:cubicBezTo>
                  <a:cubicBezTo>
                    <a:pt x="618" y="229"/>
                    <a:pt x="618" y="229"/>
                    <a:pt x="618" y="229"/>
                  </a:cubicBezTo>
                  <a:cubicBezTo>
                    <a:pt x="675" y="147"/>
                    <a:pt x="675" y="147"/>
                    <a:pt x="675" y="147"/>
                  </a:cubicBezTo>
                  <a:cubicBezTo>
                    <a:pt x="599" y="71"/>
                    <a:pt x="599" y="71"/>
                    <a:pt x="599" y="71"/>
                  </a:cubicBezTo>
                  <a:cubicBezTo>
                    <a:pt x="518" y="128"/>
                    <a:pt x="518" y="128"/>
                    <a:pt x="518" y="128"/>
                  </a:cubicBezTo>
                  <a:cubicBezTo>
                    <a:pt x="444" y="97"/>
                    <a:pt x="444" y="97"/>
                    <a:pt x="444" y="97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02" y="98"/>
                    <a:pt x="302" y="98"/>
                    <a:pt x="302" y="98"/>
                  </a:cubicBezTo>
                  <a:cubicBezTo>
                    <a:pt x="229" y="128"/>
                    <a:pt x="229" y="128"/>
                    <a:pt x="229" y="128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71" y="147"/>
                    <a:pt x="71" y="147"/>
                    <a:pt x="71" y="147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98" y="302"/>
                    <a:pt x="98" y="302"/>
                    <a:pt x="98" y="302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98" y="444"/>
                    <a:pt x="98" y="444"/>
                    <a:pt x="98" y="444"/>
                  </a:cubicBezTo>
                  <a:cubicBezTo>
                    <a:pt x="129" y="518"/>
                    <a:pt x="129" y="518"/>
                    <a:pt x="129" y="518"/>
                  </a:cubicBezTo>
                  <a:cubicBezTo>
                    <a:pt x="72" y="599"/>
                    <a:pt x="72" y="599"/>
                    <a:pt x="72" y="599"/>
                  </a:cubicBezTo>
                  <a:cubicBezTo>
                    <a:pt x="148" y="675"/>
                    <a:pt x="148" y="675"/>
                    <a:pt x="148" y="675"/>
                  </a:cubicBezTo>
                  <a:cubicBezTo>
                    <a:pt x="229" y="618"/>
                    <a:pt x="229" y="618"/>
                    <a:pt x="229" y="618"/>
                  </a:cubicBezTo>
                  <a:cubicBezTo>
                    <a:pt x="303" y="648"/>
                    <a:pt x="303" y="648"/>
                    <a:pt x="303" y="648"/>
                  </a:cubicBezTo>
                  <a:cubicBezTo>
                    <a:pt x="320" y="746"/>
                    <a:pt x="320" y="746"/>
                    <a:pt x="320" y="746"/>
                  </a:cubicBezTo>
                  <a:cubicBezTo>
                    <a:pt x="427" y="746"/>
                    <a:pt x="427" y="746"/>
                    <a:pt x="427" y="746"/>
                  </a:cubicBezTo>
                  <a:close/>
                  <a:moveTo>
                    <a:pt x="571" y="346"/>
                  </a:moveTo>
                  <a:cubicBezTo>
                    <a:pt x="586" y="455"/>
                    <a:pt x="509" y="556"/>
                    <a:pt x="400" y="571"/>
                  </a:cubicBezTo>
                  <a:cubicBezTo>
                    <a:pt x="291" y="586"/>
                    <a:pt x="190" y="509"/>
                    <a:pt x="175" y="400"/>
                  </a:cubicBezTo>
                  <a:cubicBezTo>
                    <a:pt x="160" y="291"/>
                    <a:pt x="237" y="190"/>
                    <a:pt x="346" y="175"/>
                  </a:cubicBezTo>
                  <a:cubicBezTo>
                    <a:pt x="378" y="171"/>
                    <a:pt x="410" y="174"/>
                    <a:pt x="438" y="184"/>
                  </a:cubicBezTo>
                  <a:cubicBezTo>
                    <a:pt x="438" y="184"/>
                    <a:pt x="438" y="184"/>
                    <a:pt x="438" y="184"/>
                  </a:cubicBezTo>
                  <a:cubicBezTo>
                    <a:pt x="467" y="194"/>
                    <a:pt x="493" y="210"/>
                    <a:pt x="514" y="232"/>
                  </a:cubicBezTo>
                  <a:cubicBezTo>
                    <a:pt x="527" y="244"/>
                    <a:pt x="537" y="258"/>
                    <a:pt x="546" y="273"/>
                  </a:cubicBezTo>
                  <a:cubicBezTo>
                    <a:pt x="559" y="295"/>
                    <a:pt x="568" y="320"/>
                    <a:pt x="571" y="34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>
              <a:normAutofit/>
            </a:bodyPr>
            <a:lstStyle/>
            <a:p>
              <a:pPr defTabSz="68532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00">
                <a:solidFill>
                  <a:srgbClr val="000000"/>
                </a:solidFill>
              </a:endParaRPr>
            </a:p>
          </p:txBody>
        </p:sp>
        <p:sp>
          <p:nvSpPr>
            <p:cNvPr id="9" name="îṧľiḑé"/>
            <p:cNvSpPr/>
            <p:nvPr/>
          </p:nvSpPr>
          <p:spPr bwMode="auto">
            <a:xfrm>
              <a:off x="1941325" y="3106744"/>
              <a:ext cx="527417" cy="661537"/>
            </a:xfrm>
            <a:custGeom>
              <a:avLst/>
              <a:gdLst>
                <a:gd name="T0" fmla="*/ 120 w 241"/>
                <a:gd name="T1" fmla="*/ 0 h 277"/>
                <a:gd name="T2" fmla="*/ 187 w 241"/>
                <a:gd name="T3" fmla="*/ 66 h 277"/>
                <a:gd name="T4" fmla="*/ 120 w 241"/>
                <a:gd name="T5" fmla="*/ 132 h 277"/>
                <a:gd name="T6" fmla="*/ 54 w 241"/>
                <a:gd name="T7" fmla="*/ 66 h 277"/>
                <a:gd name="T8" fmla="*/ 120 w 241"/>
                <a:gd name="T9" fmla="*/ 0 h 277"/>
                <a:gd name="T10" fmla="*/ 49 w 241"/>
                <a:gd name="T11" fmla="*/ 148 h 277"/>
                <a:gd name="T12" fmla="*/ 79 w 241"/>
                <a:gd name="T13" fmla="*/ 148 h 277"/>
                <a:gd name="T14" fmla="*/ 106 w 241"/>
                <a:gd name="T15" fmla="*/ 193 h 277"/>
                <a:gd name="T16" fmla="*/ 134 w 241"/>
                <a:gd name="T17" fmla="*/ 193 h 277"/>
                <a:gd name="T18" fmla="*/ 161 w 241"/>
                <a:gd name="T19" fmla="*/ 148 h 277"/>
                <a:gd name="T20" fmla="*/ 192 w 241"/>
                <a:gd name="T21" fmla="*/ 148 h 277"/>
                <a:gd name="T22" fmla="*/ 241 w 241"/>
                <a:gd name="T23" fmla="*/ 197 h 277"/>
                <a:gd name="T24" fmla="*/ 241 w 241"/>
                <a:gd name="T25" fmla="*/ 277 h 277"/>
                <a:gd name="T26" fmla="*/ 0 w 241"/>
                <a:gd name="T27" fmla="*/ 277 h 277"/>
                <a:gd name="T28" fmla="*/ 0 w 241"/>
                <a:gd name="T29" fmla="*/ 197 h 277"/>
                <a:gd name="T30" fmla="*/ 49 w 241"/>
                <a:gd name="T31" fmla="*/ 148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277">
                  <a:moveTo>
                    <a:pt x="120" y="0"/>
                  </a:moveTo>
                  <a:cubicBezTo>
                    <a:pt x="157" y="0"/>
                    <a:pt x="187" y="29"/>
                    <a:pt x="187" y="66"/>
                  </a:cubicBezTo>
                  <a:cubicBezTo>
                    <a:pt x="187" y="102"/>
                    <a:pt x="157" y="132"/>
                    <a:pt x="120" y="132"/>
                  </a:cubicBezTo>
                  <a:cubicBezTo>
                    <a:pt x="84" y="132"/>
                    <a:pt x="54" y="102"/>
                    <a:pt x="54" y="66"/>
                  </a:cubicBezTo>
                  <a:cubicBezTo>
                    <a:pt x="54" y="29"/>
                    <a:pt x="84" y="0"/>
                    <a:pt x="120" y="0"/>
                  </a:cubicBezTo>
                  <a:close/>
                  <a:moveTo>
                    <a:pt x="49" y="148"/>
                  </a:moveTo>
                  <a:cubicBezTo>
                    <a:pt x="79" y="148"/>
                    <a:pt x="79" y="148"/>
                    <a:pt x="79" y="148"/>
                  </a:cubicBezTo>
                  <a:cubicBezTo>
                    <a:pt x="106" y="193"/>
                    <a:pt x="106" y="193"/>
                    <a:pt x="106" y="193"/>
                  </a:cubicBezTo>
                  <a:cubicBezTo>
                    <a:pt x="114" y="206"/>
                    <a:pt x="127" y="206"/>
                    <a:pt x="134" y="193"/>
                  </a:cubicBezTo>
                  <a:cubicBezTo>
                    <a:pt x="161" y="148"/>
                    <a:pt x="161" y="148"/>
                    <a:pt x="161" y="148"/>
                  </a:cubicBezTo>
                  <a:cubicBezTo>
                    <a:pt x="192" y="148"/>
                    <a:pt x="192" y="148"/>
                    <a:pt x="192" y="148"/>
                  </a:cubicBezTo>
                  <a:cubicBezTo>
                    <a:pt x="219" y="148"/>
                    <a:pt x="241" y="171"/>
                    <a:pt x="241" y="197"/>
                  </a:cubicBezTo>
                  <a:cubicBezTo>
                    <a:pt x="241" y="277"/>
                    <a:pt x="241" y="277"/>
                    <a:pt x="241" y="277"/>
                  </a:cubicBezTo>
                  <a:cubicBezTo>
                    <a:pt x="202" y="277"/>
                    <a:pt x="39" y="277"/>
                    <a:pt x="0" y="277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171"/>
                    <a:pt x="22" y="148"/>
                    <a:pt x="49" y="14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rmAutofit/>
            </a:bodyPr>
            <a:lstStyle/>
            <a:p>
              <a:pPr defTabSz="68532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00">
                <a:solidFill>
                  <a:srgbClr val="000000"/>
                </a:solidFill>
              </a:endParaRPr>
            </a:p>
          </p:txBody>
        </p:sp>
        <p:sp>
          <p:nvSpPr>
            <p:cNvPr id="10" name="îs1ïdê"/>
            <p:cNvSpPr/>
            <p:nvPr/>
          </p:nvSpPr>
          <p:spPr bwMode="auto">
            <a:xfrm>
              <a:off x="251520" y="1340768"/>
              <a:ext cx="1696010" cy="1842611"/>
            </a:xfrm>
            <a:custGeom>
              <a:avLst/>
              <a:gdLst>
                <a:gd name="T0" fmla="*/ 630 w 775"/>
                <a:gd name="T1" fmla="*/ 746 h 772"/>
                <a:gd name="T2" fmla="*/ 628 w 775"/>
                <a:gd name="T3" fmla="*/ 747 h 772"/>
                <a:gd name="T4" fmla="*/ 533 w 775"/>
                <a:gd name="T5" fmla="*/ 772 h 772"/>
                <a:gd name="T6" fmla="*/ 385 w 775"/>
                <a:gd name="T7" fmla="*/ 641 h 772"/>
                <a:gd name="T8" fmla="*/ 418 w 775"/>
                <a:gd name="T9" fmla="*/ 537 h 772"/>
                <a:gd name="T10" fmla="*/ 421 w 775"/>
                <a:gd name="T11" fmla="*/ 529 h 772"/>
                <a:gd name="T12" fmla="*/ 34 w 775"/>
                <a:gd name="T13" fmla="*/ 159 h 772"/>
                <a:gd name="T14" fmla="*/ 37 w 775"/>
                <a:gd name="T15" fmla="*/ 37 h 772"/>
                <a:gd name="T16" fmla="*/ 37 w 775"/>
                <a:gd name="T17" fmla="*/ 37 h 772"/>
                <a:gd name="T18" fmla="*/ 159 w 775"/>
                <a:gd name="T19" fmla="*/ 34 h 772"/>
                <a:gd name="T20" fmla="*/ 527 w 775"/>
                <a:gd name="T21" fmla="*/ 419 h 772"/>
                <a:gd name="T22" fmla="*/ 540 w 775"/>
                <a:gd name="T23" fmla="*/ 416 h 772"/>
                <a:gd name="T24" fmla="*/ 643 w 775"/>
                <a:gd name="T25" fmla="*/ 382 h 772"/>
                <a:gd name="T26" fmla="*/ 775 w 775"/>
                <a:gd name="T27" fmla="*/ 530 h 772"/>
                <a:gd name="T28" fmla="*/ 749 w 775"/>
                <a:gd name="T29" fmla="*/ 625 h 772"/>
                <a:gd name="T30" fmla="*/ 749 w 775"/>
                <a:gd name="T31" fmla="*/ 627 h 772"/>
                <a:gd name="T32" fmla="*/ 745 w 775"/>
                <a:gd name="T33" fmla="*/ 623 h 772"/>
                <a:gd name="T34" fmla="*/ 646 w 775"/>
                <a:gd name="T35" fmla="*/ 524 h 772"/>
                <a:gd name="T36" fmla="*/ 567 w 775"/>
                <a:gd name="T37" fmla="*/ 564 h 772"/>
                <a:gd name="T38" fmla="*/ 527 w 775"/>
                <a:gd name="T39" fmla="*/ 644 h 772"/>
                <a:gd name="T40" fmla="*/ 625 w 775"/>
                <a:gd name="T41" fmla="*/ 742 h 772"/>
                <a:gd name="T42" fmla="*/ 630 w 775"/>
                <a:gd name="T43" fmla="*/ 746 h 772"/>
                <a:gd name="T44" fmla="*/ 129 w 775"/>
                <a:gd name="T45" fmla="*/ 129 h 772"/>
                <a:gd name="T46" fmla="*/ 71 w 775"/>
                <a:gd name="T47" fmla="*/ 129 h 772"/>
                <a:gd name="T48" fmla="*/ 71 w 775"/>
                <a:gd name="T49" fmla="*/ 70 h 772"/>
                <a:gd name="T50" fmla="*/ 129 w 775"/>
                <a:gd name="T51" fmla="*/ 70 h 772"/>
                <a:gd name="T52" fmla="*/ 129 w 775"/>
                <a:gd name="T53" fmla="*/ 129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5" h="772">
                  <a:moveTo>
                    <a:pt x="630" y="746"/>
                  </a:moveTo>
                  <a:cubicBezTo>
                    <a:pt x="628" y="747"/>
                    <a:pt x="628" y="747"/>
                    <a:pt x="628" y="747"/>
                  </a:cubicBezTo>
                  <a:cubicBezTo>
                    <a:pt x="533" y="772"/>
                    <a:pt x="533" y="772"/>
                    <a:pt x="533" y="772"/>
                  </a:cubicBezTo>
                  <a:cubicBezTo>
                    <a:pt x="385" y="641"/>
                    <a:pt x="385" y="641"/>
                    <a:pt x="385" y="641"/>
                  </a:cubicBezTo>
                  <a:cubicBezTo>
                    <a:pt x="418" y="537"/>
                    <a:pt x="418" y="537"/>
                    <a:pt x="418" y="537"/>
                  </a:cubicBezTo>
                  <a:cubicBezTo>
                    <a:pt x="421" y="529"/>
                    <a:pt x="421" y="529"/>
                    <a:pt x="421" y="529"/>
                  </a:cubicBezTo>
                  <a:cubicBezTo>
                    <a:pt x="34" y="159"/>
                    <a:pt x="34" y="159"/>
                    <a:pt x="34" y="159"/>
                  </a:cubicBezTo>
                  <a:cubicBezTo>
                    <a:pt x="0" y="127"/>
                    <a:pt x="4" y="70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70" y="4"/>
                    <a:pt x="127" y="0"/>
                    <a:pt x="159" y="34"/>
                  </a:cubicBezTo>
                  <a:cubicBezTo>
                    <a:pt x="527" y="419"/>
                    <a:pt x="527" y="419"/>
                    <a:pt x="527" y="419"/>
                  </a:cubicBezTo>
                  <a:cubicBezTo>
                    <a:pt x="540" y="416"/>
                    <a:pt x="540" y="416"/>
                    <a:pt x="540" y="416"/>
                  </a:cubicBezTo>
                  <a:cubicBezTo>
                    <a:pt x="643" y="382"/>
                    <a:pt x="643" y="382"/>
                    <a:pt x="643" y="382"/>
                  </a:cubicBezTo>
                  <a:cubicBezTo>
                    <a:pt x="775" y="530"/>
                    <a:pt x="775" y="530"/>
                    <a:pt x="775" y="530"/>
                  </a:cubicBezTo>
                  <a:cubicBezTo>
                    <a:pt x="749" y="625"/>
                    <a:pt x="749" y="625"/>
                    <a:pt x="749" y="625"/>
                  </a:cubicBezTo>
                  <a:cubicBezTo>
                    <a:pt x="749" y="627"/>
                    <a:pt x="749" y="627"/>
                    <a:pt x="749" y="627"/>
                  </a:cubicBezTo>
                  <a:cubicBezTo>
                    <a:pt x="745" y="623"/>
                    <a:pt x="745" y="623"/>
                    <a:pt x="745" y="623"/>
                  </a:cubicBezTo>
                  <a:cubicBezTo>
                    <a:pt x="646" y="524"/>
                    <a:pt x="646" y="524"/>
                    <a:pt x="646" y="524"/>
                  </a:cubicBezTo>
                  <a:cubicBezTo>
                    <a:pt x="567" y="564"/>
                    <a:pt x="567" y="564"/>
                    <a:pt x="567" y="564"/>
                  </a:cubicBezTo>
                  <a:cubicBezTo>
                    <a:pt x="527" y="644"/>
                    <a:pt x="527" y="644"/>
                    <a:pt x="527" y="644"/>
                  </a:cubicBezTo>
                  <a:cubicBezTo>
                    <a:pt x="625" y="742"/>
                    <a:pt x="625" y="742"/>
                    <a:pt x="625" y="742"/>
                  </a:cubicBezTo>
                  <a:cubicBezTo>
                    <a:pt x="630" y="746"/>
                    <a:pt x="630" y="746"/>
                    <a:pt x="630" y="746"/>
                  </a:cubicBezTo>
                  <a:close/>
                  <a:moveTo>
                    <a:pt x="129" y="129"/>
                  </a:moveTo>
                  <a:cubicBezTo>
                    <a:pt x="113" y="145"/>
                    <a:pt x="87" y="145"/>
                    <a:pt x="71" y="129"/>
                  </a:cubicBezTo>
                  <a:cubicBezTo>
                    <a:pt x="55" y="113"/>
                    <a:pt x="55" y="86"/>
                    <a:pt x="71" y="70"/>
                  </a:cubicBezTo>
                  <a:cubicBezTo>
                    <a:pt x="87" y="54"/>
                    <a:pt x="113" y="54"/>
                    <a:pt x="129" y="70"/>
                  </a:cubicBezTo>
                  <a:cubicBezTo>
                    <a:pt x="145" y="86"/>
                    <a:pt x="145" y="113"/>
                    <a:pt x="129" y="12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rmAutofit/>
            </a:bodyPr>
            <a:lstStyle/>
            <a:p>
              <a:pPr defTabSz="68532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00">
                <a:solidFill>
                  <a:srgbClr val="000000"/>
                </a:solidFill>
              </a:endParaRPr>
            </a:p>
          </p:txBody>
        </p:sp>
        <p:sp>
          <p:nvSpPr>
            <p:cNvPr id="11" name="îślíḋe"/>
            <p:cNvSpPr/>
            <p:nvPr/>
          </p:nvSpPr>
          <p:spPr bwMode="auto">
            <a:xfrm>
              <a:off x="2821402" y="2019834"/>
              <a:ext cx="224382" cy="460754"/>
            </a:xfrm>
            <a:custGeom>
              <a:avLst/>
              <a:gdLst>
                <a:gd name="T0" fmla="*/ 21 w 51"/>
                <a:gd name="T1" fmla="*/ 72 h 94"/>
                <a:gd name="T2" fmla="*/ 22 w 51"/>
                <a:gd name="T3" fmla="*/ 50 h 94"/>
                <a:gd name="T4" fmla="*/ 7 w 51"/>
                <a:gd name="T5" fmla="*/ 40 h 94"/>
                <a:gd name="T6" fmla="*/ 3 w 51"/>
                <a:gd name="T7" fmla="*/ 26 h 94"/>
                <a:gd name="T8" fmla="*/ 9 w 51"/>
                <a:gd name="T9" fmla="*/ 11 h 94"/>
                <a:gd name="T10" fmla="*/ 23 w 51"/>
                <a:gd name="T11" fmla="*/ 5 h 94"/>
                <a:gd name="T12" fmla="*/ 23 w 51"/>
                <a:gd name="T13" fmla="*/ 0 h 94"/>
                <a:gd name="T14" fmla="*/ 31 w 51"/>
                <a:gd name="T15" fmla="*/ 0 h 94"/>
                <a:gd name="T16" fmla="*/ 31 w 51"/>
                <a:gd name="T17" fmla="*/ 5 h 94"/>
                <a:gd name="T18" fmla="*/ 44 w 51"/>
                <a:gd name="T19" fmla="*/ 11 h 94"/>
                <a:gd name="T20" fmla="*/ 50 w 51"/>
                <a:gd name="T21" fmla="*/ 24 h 94"/>
                <a:gd name="T22" fmla="*/ 37 w 51"/>
                <a:gd name="T23" fmla="*/ 25 h 94"/>
                <a:gd name="T24" fmla="*/ 30 w 51"/>
                <a:gd name="T25" fmla="*/ 17 h 94"/>
                <a:gd name="T26" fmla="*/ 30 w 51"/>
                <a:gd name="T27" fmla="*/ 37 h 94"/>
                <a:gd name="T28" fmla="*/ 47 w 51"/>
                <a:gd name="T29" fmla="*/ 47 h 94"/>
                <a:gd name="T30" fmla="*/ 51 w 51"/>
                <a:gd name="T31" fmla="*/ 61 h 94"/>
                <a:gd name="T32" fmla="*/ 45 w 51"/>
                <a:gd name="T33" fmla="*/ 76 h 94"/>
                <a:gd name="T34" fmla="*/ 29 w 51"/>
                <a:gd name="T35" fmla="*/ 84 h 94"/>
                <a:gd name="T36" fmla="*/ 28 w 51"/>
                <a:gd name="T37" fmla="*/ 94 h 94"/>
                <a:gd name="T38" fmla="*/ 21 w 51"/>
                <a:gd name="T39" fmla="*/ 94 h 94"/>
                <a:gd name="T40" fmla="*/ 21 w 51"/>
                <a:gd name="T41" fmla="*/ 84 h 94"/>
                <a:gd name="T42" fmla="*/ 6 w 51"/>
                <a:gd name="T43" fmla="*/ 77 h 94"/>
                <a:gd name="T44" fmla="*/ 0 w 51"/>
                <a:gd name="T45" fmla="*/ 61 h 94"/>
                <a:gd name="T46" fmla="*/ 14 w 51"/>
                <a:gd name="T47" fmla="*/ 60 h 94"/>
                <a:gd name="T48" fmla="*/ 16 w 51"/>
                <a:gd name="T49" fmla="*/ 67 h 94"/>
                <a:gd name="T50" fmla="*/ 21 w 51"/>
                <a:gd name="T51" fmla="*/ 72 h 94"/>
                <a:gd name="T52" fmla="*/ 23 w 51"/>
                <a:gd name="T53" fmla="*/ 17 h 94"/>
                <a:gd name="T54" fmla="*/ 18 w 51"/>
                <a:gd name="T55" fmla="*/ 20 h 94"/>
                <a:gd name="T56" fmla="*/ 16 w 51"/>
                <a:gd name="T57" fmla="*/ 25 h 94"/>
                <a:gd name="T58" fmla="*/ 17 w 51"/>
                <a:gd name="T59" fmla="*/ 31 h 94"/>
                <a:gd name="T60" fmla="*/ 22 w 51"/>
                <a:gd name="T61" fmla="*/ 35 h 94"/>
                <a:gd name="T62" fmla="*/ 23 w 51"/>
                <a:gd name="T63" fmla="*/ 17 h 94"/>
                <a:gd name="T64" fmla="*/ 29 w 51"/>
                <a:gd name="T65" fmla="*/ 72 h 94"/>
                <a:gd name="T66" fmla="*/ 35 w 51"/>
                <a:gd name="T67" fmla="*/ 69 h 94"/>
                <a:gd name="T68" fmla="*/ 38 w 51"/>
                <a:gd name="T69" fmla="*/ 62 h 94"/>
                <a:gd name="T70" fmla="*/ 36 w 51"/>
                <a:gd name="T71" fmla="*/ 56 h 94"/>
                <a:gd name="T72" fmla="*/ 29 w 51"/>
                <a:gd name="T73" fmla="*/ 52 h 94"/>
                <a:gd name="T74" fmla="*/ 29 w 51"/>
                <a:gd name="T75" fmla="*/ 7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" h="94">
                  <a:moveTo>
                    <a:pt x="21" y="72"/>
                  </a:moveTo>
                  <a:cubicBezTo>
                    <a:pt x="22" y="50"/>
                    <a:pt x="22" y="50"/>
                    <a:pt x="22" y="50"/>
                  </a:cubicBezTo>
                  <a:cubicBezTo>
                    <a:pt x="15" y="47"/>
                    <a:pt x="10" y="44"/>
                    <a:pt x="7" y="40"/>
                  </a:cubicBezTo>
                  <a:cubicBezTo>
                    <a:pt x="4" y="36"/>
                    <a:pt x="3" y="31"/>
                    <a:pt x="3" y="26"/>
                  </a:cubicBezTo>
                  <a:cubicBezTo>
                    <a:pt x="3" y="20"/>
                    <a:pt x="5" y="15"/>
                    <a:pt x="9" y="11"/>
                  </a:cubicBezTo>
                  <a:cubicBezTo>
                    <a:pt x="12" y="8"/>
                    <a:pt x="17" y="6"/>
                    <a:pt x="23" y="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6" y="6"/>
                    <a:pt x="41" y="8"/>
                    <a:pt x="44" y="11"/>
                  </a:cubicBezTo>
                  <a:cubicBezTo>
                    <a:pt x="47" y="15"/>
                    <a:pt x="49" y="19"/>
                    <a:pt x="50" y="24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1"/>
                    <a:pt x="34" y="18"/>
                    <a:pt x="30" y="1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8" y="40"/>
                    <a:pt x="44" y="43"/>
                    <a:pt x="47" y="47"/>
                  </a:cubicBezTo>
                  <a:cubicBezTo>
                    <a:pt x="50" y="50"/>
                    <a:pt x="51" y="55"/>
                    <a:pt x="51" y="61"/>
                  </a:cubicBezTo>
                  <a:cubicBezTo>
                    <a:pt x="51" y="67"/>
                    <a:pt x="49" y="72"/>
                    <a:pt x="45" y="76"/>
                  </a:cubicBezTo>
                  <a:cubicBezTo>
                    <a:pt x="41" y="81"/>
                    <a:pt x="36" y="83"/>
                    <a:pt x="29" y="84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15" y="83"/>
                    <a:pt x="10" y="81"/>
                    <a:pt x="6" y="77"/>
                  </a:cubicBezTo>
                  <a:cubicBezTo>
                    <a:pt x="3" y="73"/>
                    <a:pt x="1" y="68"/>
                    <a:pt x="0" y="6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2"/>
                    <a:pt x="15" y="65"/>
                    <a:pt x="16" y="67"/>
                  </a:cubicBezTo>
                  <a:cubicBezTo>
                    <a:pt x="18" y="69"/>
                    <a:pt x="19" y="71"/>
                    <a:pt x="21" y="72"/>
                  </a:cubicBezTo>
                  <a:close/>
                  <a:moveTo>
                    <a:pt x="23" y="17"/>
                  </a:moveTo>
                  <a:cubicBezTo>
                    <a:pt x="21" y="17"/>
                    <a:pt x="19" y="18"/>
                    <a:pt x="18" y="20"/>
                  </a:cubicBezTo>
                  <a:cubicBezTo>
                    <a:pt x="16" y="22"/>
                    <a:pt x="16" y="23"/>
                    <a:pt x="16" y="25"/>
                  </a:cubicBezTo>
                  <a:cubicBezTo>
                    <a:pt x="16" y="27"/>
                    <a:pt x="16" y="29"/>
                    <a:pt x="17" y="31"/>
                  </a:cubicBezTo>
                  <a:cubicBezTo>
                    <a:pt x="18" y="32"/>
                    <a:pt x="20" y="34"/>
                    <a:pt x="22" y="35"/>
                  </a:cubicBezTo>
                  <a:lnTo>
                    <a:pt x="23" y="17"/>
                  </a:lnTo>
                  <a:close/>
                  <a:moveTo>
                    <a:pt x="29" y="72"/>
                  </a:moveTo>
                  <a:cubicBezTo>
                    <a:pt x="32" y="72"/>
                    <a:pt x="34" y="71"/>
                    <a:pt x="35" y="69"/>
                  </a:cubicBezTo>
                  <a:cubicBezTo>
                    <a:pt x="37" y="67"/>
                    <a:pt x="38" y="65"/>
                    <a:pt x="38" y="62"/>
                  </a:cubicBezTo>
                  <a:cubicBezTo>
                    <a:pt x="38" y="60"/>
                    <a:pt x="38" y="58"/>
                    <a:pt x="36" y="56"/>
                  </a:cubicBezTo>
                  <a:cubicBezTo>
                    <a:pt x="35" y="54"/>
                    <a:pt x="33" y="53"/>
                    <a:pt x="29" y="52"/>
                  </a:cubicBezTo>
                  <a:lnTo>
                    <a:pt x="29" y="7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rmAutofit/>
            </a:bodyPr>
            <a:lstStyle/>
            <a:p>
              <a:pPr defTabSz="68532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00">
                <a:solidFill>
                  <a:srgbClr val="000000"/>
                </a:solidFill>
              </a:endParaRPr>
            </a:p>
          </p:txBody>
        </p:sp>
        <p:sp>
          <p:nvSpPr>
            <p:cNvPr id="12" name="ï$líḍé"/>
            <p:cNvSpPr/>
            <p:nvPr/>
          </p:nvSpPr>
          <p:spPr bwMode="auto">
            <a:xfrm>
              <a:off x="2780135" y="4497718"/>
              <a:ext cx="306917" cy="389519"/>
            </a:xfrm>
            <a:custGeom>
              <a:avLst/>
              <a:gdLst>
                <a:gd name="T0" fmla="*/ 186 w 498"/>
                <a:gd name="T1" fmla="*/ 490 h 602"/>
                <a:gd name="T2" fmla="*/ 412 w 498"/>
                <a:gd name="T3" fmla="*/ 138 h 602"/>
                <a:gd name="T4" fmla="*/ 422 w 498"/>
                <a:gd name="T5" fmla="*/ 150 h 602"/>
                <a:gd name="T6" fmla="*/ 440 w 498"/>
                <a:gd name="T7" fmla="*/ 180 h 602"/>
                <a:gd name="T8" fmla="*/ 192 w 498"/>
                <a:gd name="T9" fmla="*/ 516 h 602"/>
                <a:gd name="T10" fmla="*/ 102 w 498"/>
                <a:gd name="T11" fmla="*/ 550 h 602"/>
                <a:gd name="T12" fmla="*/ 62 w 498"/>
                <a:gd name="T13" fmla="*/ 568 h 602"/>
                <a:gd name="T14" fmla="*/ 42 w 498"/>
                <a:gd name="T15" fmla="*/ 572 h 602"/>
                <a:gd name="T16" fmla="*/ 38 w 498"/>
                <a:gd name="T17" fmla="*/ 570 h 602"/>
                <a:gd name="T18" fmla="*/ 32 w 498"/>
                <a:gd name="T19" fmla="*/ 560 h 602"/>
                <a:gd name="T20" fmla="*/ 30 w 498"/>
                <a:gd name="T21" fmla="*/ 536 h 602"/>
                <a:gd name="T22" fmla="*/ 32 w 498"/>
                <a:gd name="T23" fmla="*/ 502 h 602"/>
                <a:gd name="T24" fmla="*/ 34 w 498"/>
                <a:gd name="T25" fmla="*/ 502 h 602"/>
                <a:gd name="T26" fmla="*/ 34 w 498"/>
                <a:gd name="T27" fmla="*/ 500 h 602"/>
                <a:gd name="T28" fmla="*/ 48 w 498"/>
                <a:gd name="T29" fmla="*/ 500 h 602"/>
                <a:gd name="T30" fmla="*/ 56 w 498"/>
                <a:gd name="T31" fmla="*/ 504 h 602"/>
                <a:gd name="T32" fmla="*/ 76 w 498"/>
                <a:gd name="T33" fmla="*/ 516 h 602"/>
                <a:gd name="T34" fmla="*/ 90 w 498"/>
                <a:gd name="T35" fmla="*/ 530 h 602"/>
                <a:gd name="T36" fmla="*/ 100 w 498"/>
                <a:gd name="T37" fmla="*/ 540 h 602"/>
                <a:gd name="T38" fmla="*/ 102 w 498"/>
                <a:gd name="T39" fmla="*/ 550 h 602"/>
                <a:gd name="T40" fmla="*/ 288 w 498"/>
                <a:gd name="T41" fmla="*/ 72 h 602"/>
                <a:gd name="T42" fmla="*/ 308 w 498"/>
                <a:gd name="T43" fmla="*/ 76 h 602"/>
                <a:gd name="T44" fmla="*/ 334 w 498"/>
                <a:gd name="T45" fmla="*/ 86 h 602"/>
                <a:gd name="T46" fmla="*/ 70 w 498"/>
                <a:gd name="T47" fmla="*/ 396 h 602"/>
                <a:gd name="T48" fmla="*/ 288 w 498"/>
                <a:gd name="T49" fmla="*/ 72 h 602"/>
                <a:gd name="T50" fmla="*/ 130 w 498"/>
                <a:gd name="T51" fmla="*/ 480 h 602"/>
                <a:gd name="T52" fmla="*/ 130 w 498"/>
                <a:gd name="T53" fmla="*/ 444 h 602"/>
                <a:gd name="T54" fmla="*/ 130 w 498"/>
                <a:gd name="T55" fmla="*/ 442 h 602"/>
                <a:gd name="T56" fmla="*/ 118 w 498"/>
                <a:gd name="T57" fmla="*/ 442 h 602"/>
                <a:gd name="T58" fmla="*/ 356 w 498"/>
                <a:gd name="T59" fmla="*/ 96 h 602"/>
                <a:gd name="T60" fmla="*/ 378 w 498"/>
                <a:gd name="T61" fmla="*/ 108 h 602"/>
                <a:gd name="T62" fmla="*/ 396 w 498"/>
                <a:gd name="T63" fmla="*/ 122 h 602"/>
                <a:gd name="T64" fmla="*/ 130 w 498"/>
                <a:gd name="T65" fmla="*/ 480 h 602"/>
                <a:gd name="T66" fmla="*/ 432 w 498"/>
                <a:gd name="T67" fmla="*/ 38 h 602"/>
                <a:gd name="T68" fmla="*/ 388 w 498"/>
                <a:gd name="T69" fmla="*/ 14 h 602"/>
                <a:gd name="T70" fmla="*/ 350 w 498"/>
                <a:gd name="T71" fmla="*/ 2 h 602"/>
                <a:gd name="T72" fmla="*/ 322 w 498"/>
                <a:gd name="T73" fmla="*/ 0 h 602"/>
                <a:gd name="T74" fmla="*/ 308 w 498"/>
                <a:gd name="T75" fmla="*/ 4 h 602"/>
                <a:gd name="T76" fmla="*/ 260 w 498"/>
                <a:gd name="T77" fmla="*/ 70 h 602"/>
                <a:gd name="T78" fmla="*/ 8 w 498"/>
                <a:gd name="T79" fmla="*/ 408 h 602"/>
                <a:gd name="T80" fmla="*/ 2 w 498"/>
                <a:gd name="T81" fmla="*/ 450 h 602"/>
                <a:gd name="T82" fmla="*/ 0 w 498"/>
                <a:gd name="T83" fmla="*/ 516 h 602"/>
                <a:gd name="T84" fmla="*/ 0 w 498"/>
                <a:gd name="T85" fmla="*/ 538 h 602"/>
                <a:gd name="T86" fmla="*/ 6 w 498"/>
                <a:gd name="T87" fmla="*/ 578 h 602"/>
                <a:gd name="T88" fmla="*/ 12 w 498"/>
                <a:gd name="T89" fmla="*/ 598 h 602"/>
                <a:gd name="T90" fmla="*/ 14 w 498"/>
                <a:gd name="T91" fmla="*/ 602 h 602"/>
                <a:gd name="T92" fmla="*/ 24 w 498"/>
                <a:gd name="T93" fmla="*/ 602 h 602"/>
                <a:gd name="T94" fmla="*/ 62 w 498"/>
                <a:gd name="T95" fmla="*/ 596 h 602"/>
                <a:gd name="T96" fmla="*/ 448 w 498"/>
                <a:gd name="T97" fmla="*/ 210 h 602"/>
                <a:gd name="T98" fmla="*/ 478 w 498"/>
                <a:gd name="T99" fmla="*/ 168 h 602"/>
                <a:gd name="T100" fmla="*/ 496 w 498"/>
                <a:gd name="T101" fmla="*/ 144 h 602"/>
                <a:gd name="T102" fmla="*/ 498 w 498"/>
                <a:gd name="T103" fmla="*/ 128 h 602"/>
                <a:gd name="T104" fmla="*/ 488 w 498"/>
                <a:gd name="T105" fmla="*/ 100 h 602"/>
                <a:gd name="T106" fmla="*/ 466 w 498"/>
                <a:gd name="T107" fmla="*/ 68 h 602"/>
                <a:gd name="T108" fmla="*/ 432 w 498"/>
                <a:gd name="T109" fmla="*/ 38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8" h="602">
                  <a:moveTo>
                    <a:pt x="192" y="516"/>
                  </a:moveTo>
                  <a:lnTo>
                    <a:pt x="186" y="490"/>
                  </a:lnTo>
                  <a:lnTo>
                    <a:pt x="144" y="500"/>
                  </a:lnTo>
                  <a:lnTo>
                    <a:pt x="412" y="138"/>
                  </a:lnTo>
                  <a:lnTo>
                    <a:pt x="412" y="138"/>
                  </a:lnTo>
                  <a:lnTo>
                    <a:pt x="422" y="150"/>
                  </a:lnTo>
                  <a:lnTo>
                    <a:pt x="428" y="160"/>
                  </a:lnTo>
                  <a:lnTo>
                    <a:pt x="440" y="180"/>
                  </a:lnTo>
                  <a:lnTo>
                    <a:pt x="192" y="516"/>
                  </a:lnTo>
                  <a:lnTo>
                    <a:pt x="192" y="516"/>
                  </a:lnTo>
                  <a:close/>
                  <a:moveTo>
                    <a:pt x="102" y="550"/>
                  </a:moveTo>
                  <a:lnTo>
                    <a:pt x="102" y="550"/>
                  </a:lnTo>
                  <a:lnTo>
                    <a:pt x="80" y="560"/>
                  </a:lnTo>
                  <a:lnTo>
                    <a:pt x="62" y="568"/>
                  </a:lnTo>
                  <a:lnTo>
                    <a:pt x="52" y="570"/>
                  </a:lnTo>
                  <a:lnTo>
                    <a:pt x="42" y="572"/>
                  </a:lnTo>
                  <a:lnTo>
                    <a:pt x="42" y="572"/>
                  </a:lnTo>
                  <a:lnTo>
                    <a:pt x="38" y="570"/>
                  </a:lnTo>
                  <a:lnTo>
                    <a:pt x="36" y="568"/>
                  </a:lnTo>
                  <a:lnTo>
                    <a:pt x="32" y="560"/>
                  </a:lnTo>
                  <a:lnTo>
                    <a:pt x="32" y="550"/>
                  </a:lnTo>
                  <a:lnTo>
                    <a:pt x="30" y="536"/>
                  </a:lnTo>
                  <a:lnTo>
                    <a:pt x="32" y="512"/>
                  </a:lnTo>
                  <a:lnTo>
                    <a:pt x="32" y="502"/>
                  </a:lnTo>
                  <a:lnTo>
                    <a:pt x="34" y="502"/>
                  </a:lnTo>
                  <a:lnTo>
                    <a:pt x="34" y="502"/>
                  </a:lnTo>
                  <a:lnTo>
                    <a:pt x="34" y="500"/>
                  </a:lnTo>
                  <a:lnTo>
                    <a:pt x="34" y="500"/>
                  </a:lnTo>
                  <a:lnTo>
                    <a:pt x="40" y="500"/>
                  </a:lnTo>
                  <a:lnTo>
                    <a:pt x="48" y="500"/>
                  </a:lnTo>
                  <a:lnTo>
                    <a:pt x="56" y="504"/>
                  </a:lnTo>
                  <a:lnTo>
                    <a:pt x="56" y="504"/>
                  </a:lnTo>
                  <a:lnTo>
                    <a:pt x="66" y="508"/>
                  </a:lnTo>
                  <a:lnTo>
                    <a:pt x="76" y="516"/>
                  </a:lnTo>
                  <a:lnTo>
                    <a:pt x="76" y="516"/>
                  </a:lnTo>
                  <a:lnTo>
                    <a:pt x="90" y="530"/>
                  </a:lnTo>
                  <a:lnTo>
                    <a:pt x="100" y="540"/>
                  </a:lnTo>
                  <a:lnTo>
                    <a:pt x="100" y="540"/>
                  </a:lnTo>
                  <a:lnTo>
                    <a:pt x="102" y="546"/>
                  </a:lnTo>
                  <a:lnTo>
                    <a:pt x="102" y="550"/>
                  </a:lnTo>
                  <a:lnTo>
                    <a:pt x="102" y="550"/>
                  </a:lnTo>
                  <a:close/>
                  <a:moveTo>
                    <a:pt x="288" y="72"/>
                  </a:moveTo>
                  <a:lnTo>
                    <a:pt x="288" y="72"/>
                  </a:lnTo>
                  <a:lnTo>
                    <a:pt x="308" y="76"/>
                  </a:lnTo>
                  <a:lnTo>
                    <a:pt x="334" y="84"/>
                  </a:lnTo>
                  <a:lnTo>
                    <a:pt x="334" y="86"/>
                  </a:lnTo>
                  <a:lnTo>
                    <a:pt x="70" y="444"/>
                  </a:lnTo>
                  <a:lnTo>
                    <a:pt x="70" y="396"/>
                  </a:lnTo>
                  <a:lnTo>
                    <a:pt x="46" y="398"/>
                  </a:lnTo>
                  <a:lnTo>
                    <a:pt x="288" y="72"/>
                  </a:lnTo>
                  <a:lnTo>
                    <a:pt x="288" y="72"/>
                  </a:lnTo>
                  <a:close/>
                  <a:moveTo>
                    <a:pt x="130" y="480"/>
                  </a:moveTo>
                  <a:lnTo>
                    <a:pt x="130" y="480"/>
                  </a:lnTo>
                  <a:lnTo>
                    <a:pt x="130" y="444"/>
                  </a:lnTo>
                  <a:lnTo>
                    <a:pt x="130" y="444"/>
                  </a:lnTo>
                  <a:lnTo>
                    <a:pt x="130" y="442"/>
                  </a:lnTo>
                  <a:lnTo>
                    <a:pt x="126" y="442"/>
                  </a:lnTo>
                  <a:lnTo>
                    <a:pt x="118" y="442"/>
                  </a:lnTo>
                  <a:lnTo>
                    <a:pt x="92" y="452"/>
                  </a:lnTo>
                  <a:lnTo>
                    <a:pt x="356" y="96"/>
                  </a:lnTo>
                  <a:lnTo>
                    <a:pt x="356" y="96"/>
                  </a:lnTo>
                  <a:lnTo>
                    <a:pt x="378" y="108"/>
                  </a:lnTo>
                  <a:lnTo>
                    <a:pt x="378" y="108"/>
                  </a:lnTo>
                  <a:lnTo>
                    <a:pt x="396" y="122"/>
                  </a:lnTo>
                  <a:lnTo>
                    <a:pt x="130" y="480"/>
                  </a:lnTo>
                  <a:lnTo>
                    <a:pt x="130" y="480"/>
                  </a:lnTo>
                  <a:close/>
                  <a:moveTo>
                    <a:pt x="432" y="38"/>
                  </a:moveTo>
                  <a:lnTo>
                    <a:pt x="432" y="38"/>
                  </a:lnTo>
                  <a:lnTo>
                    <a:pt x="410" y="24"/>
                  </a:lnTo>
                  <a:lnTo>
                    <a:pt x="388" y="14"/>
                  </a:lnTo>
                  <a:lnTo>
                    <a:pt x="368" y="6"/>
                  </a:lnTo>
                  <a:lnTo>
                    <a:pt x="350" y="2"/>
                  </a:lnTo>
                  <a:lnTo>
                    <a:pt x="334" y="0"/>
                  </a:lnTo>
                  <a:lnTo>
                    <a:pt x="322" y="0"/>
                  </a:lnTo>
                  <a:lnTo>
                    <a:pt x="314" y="0"/>
                  </a:lnTo>
                  <a:lnTo>
                    <a:pt x="308" y="4"/>
                  </a:lnTo>
                  <a:lnTo>
                    <a:pt x="290" y="28"/>
                  </a:lnTo>
                  <a:lnTo>
                    <a:pt x="260" y="70"/>
                  </a:lnTo>
                  <a:lnTo>
                    <a:pt x="16" y="398"/>
                  </a:lnTo>
                  <a:lnTo>
                    <a:pt x="8" y="408"/>
                  </a:lnTo>
                  <a:lnTo>
                    <a:pt x="8" y="408"/>
                  </a:lnTo>
                  <a:lnTo>
                    <a:pt x="2" y="450"/>
                  </a:lnTo>
                  <a:lnTo>
                    <a:pt x="0" y="492"/>
                  </a:lnTo>
                  <a:lnTo>
                    <a:pt x="0" y="516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2" y="560"/>
                  </a:lnTo>
                  <a:lnTo>
                    <a:pt x="6" y="578"/>
                  </a:lnTo>
                  <a:lnTo>
                    <a:pt x="10" y="594"/>
                  </a:lnTo>
                  <a:lnTo>
                    <a:pt x="12" y="598"/>
                  </a:lnTo>
                  <a:lnTo>
                    <a:pt x="14" y="602"/>
                  </a:lnTo>
                  <a:lnTo>
                    <a:pt x="14" y="602"/>
                  </a:lnTo>
                  <a:lnTo>
                    <a:pt x="18" y="602"/>
                  </a:lnTo>
                  <a:lnTo>
                    <a:pt x="24" y="602"/>
                  </a:lnTo>
                  <a:lnTo>
                    <a:pt x="40" y="600"/>
                  </a:lnTo>
                  <a:lnTo>
                    <a:pt x="62" y="596"/>
                  </a:lnTo>
                  <a:lnTo>
                    <a:pt x="196" y="548"/>
                  </a:lnTo>
                  <a:lnTo>
                    <a:pt x="448" y="210"/>
                  </a:lnTo>
                  <a:lnTo>
                    <a:pt x="452" y="204"/>
                  </a:lnTo>
                  <a:lnTo>
                    <a:pt x="478" y="168"/>
                  </a:lnTo>
                  <a:lnTo>
                    <a:pt x="496" y="144"/>
                  </a:lnTo>
                  <a:lnTo>
                    <a:pt x="496" y="144"/>
                  </a:lnTo>
                  <a:lnTo>
                    <a:pt x="498" y="138"/>
                  </a:lnTo>
                  <a:lnTo>
                    <a:pt x="498" y="128"/>
                  </a:lnTo>
                  <a:lnTo>
                    <a:pt x="494" y="114"/>
                  </a:lnTo>
                  <a:lnTo>
                    <a:pt x="488" y="100"/>
                  </a:lnTo>
                  <a:lnTo>
                    <a:pt x="478" y="84"/>
                  </a:lnTo>
                  <a:lnTo>
                    <a:pt x="466" y="68"/>
                  </a:lnTo>
                  <a:lnTo>
                    <a:pt x="450" y="52"/>
                  </a:lnTo>
                  <a:lnTo>
                    <a:pt x="432" y="38"/>
                  </a:lnTo>
                  <a:lnTo>
                    <a:pt x="432" y="3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rmAutofit/>
            </a:bodyPr>
            <a:lstStyle/>
            <a:p>
              <a:pPr defTabSz="68532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3561606" y="1401451"/>
            <a:ext cx="5290543" cy="4770665"/>
            <a:chOff x="5929909" y="2268774"/>
            <a:chExt cx="3856380" cy="3081692"/>
          </a:xfrm>
        </p:grpSpPr>
        <p:sp>
          <p:nvSpPr>
            <p:cNvPr id="15" name="îşľîḍe"/>
            <p:cNvSpPr txBox="1"/>
            <p:nvPr/>
          </p:nvSpPr>
          <p:spPr bwMode="auto">
            <a:xfrm>
              <a:off x="6286951" y="2268774"/>
              <a:ext cx="3205319" cy="62460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 anchor="t" anchorCtr="0">
              <a:sp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685324" fontAlgn="auto">
                <a:lnSpc>
                  <a:spcPts val="3500"/>
                </a:lnSpc>
                <a:spcAft>
                  <a:spcPts val="0"/>
                </a:spcAft>
                <a:defRPr/>
              </a:pPr>
              <a:r>
                <a:rPr kumimoji="0" lang="zh-TW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增加投資人盤中</a:t>
              </a:r>
              <a:r>
                <a:rPr kumimoji="0" lang="zh-TW" altLang="en-US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交易時段</a:t>
              </a:r>
              <a:r>
                <a:rPr kumimoji="0" lang="zh-TW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買賣零股</a:t>
              </a:r>
              <a:r>
                <a:rPr kumimoji="0" lang="zh-TW" altLang="en-US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管道</a:t>
              </a:r>
              <a:endParaRPr kumimoji="0"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iSlíḍé"/>
            <p:cNvSpPr txBox="1"/>
            <p:nvPr/>
          </p:nvSpPr>
          <p:spPr bwMode="auto">
            <a:xfrm>
              <a:off x="5929909" y="3085192"/>
              <a:ext cx="2939413" cy="36283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 anchor="t" anchorCtr="0">
              <a:sp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685324" fontAlgn="auto">
                <a:spcAft>
                  <a:spcPts val="0"/>
                </a:spcAft>
                <a:defRPr/>
              </a:pPr>
              <a:r>
                <a:rPr kumimoji="0" lang="zh-TW" altLang="en-US" sz="3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資本市場年輕化</a:t>
              </a:r>
              <a:endParaRPr kumimoji="0"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ï$ľïḋé"/>
            <p:cNvSpPr/>
            <p:nvPr/>
          </p:nvSpPr>
          <p:spPr bwMode="auto">
            <a:xfrm>
              <a:off x="5951685" y="3438583"/>
              <a:ext cx="3673080" cy="708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 anchor="t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68532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便利小資族群進行投資，亦吸引學生及社會新鮮人等參與，孕育證券集中市場未來投資人，減緩台股高齡化問題，達成普惠金融目的。</a:t>
              </a:r>
            </a:p>
          </p:txBody>
        </p:sp>
        <p:sp>
          <p:nvSpPr>
            <p:cNvPr id="19" name="iṡļîḓe"/>
            <p:cNvSpPr txBox="1"/>
            <p:nvPr/>
          </p:nvSpPr>
          <p:spPr bwMode="auto">
            <a:xfrm>
              <a:off x="6273058" y="4200113"/>
              <a:ext cx="2965261" cy="60141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 anchor="ctr" anchorCtr="0">
              <a:sp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685324" fontAlgn="auto">
                <a:spcAft>
                  <a:spcPts val="0"/>
                </a:spcAft>
                <a:defRPr/>
              </a:pPr>
              <a:r>
                <a:rPr kumimoji="0" lang="zh-TW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提供證券商定期定額業務調節管道</a:t>
              </a:r>
            </a:p>
          </p:txBody>
        </p:sp>
        <p:sp>
          <p:nvSpPr>
            <p:cNvPr id="20" name="iṣḻîḓe"/>
            <p:cNvSpPr/>
            <p:nvPr/>
          </p:nvSpPr>
          <p:spPr bwMode="auto">
            <a:xfrm>
              <a:off x="6286951" y="4778507"/>
              <a:ext cx="2817498" cy="571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 anchor="t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68532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6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去化其餘股</a:t>
              </a:r>
              <a:r>
                <a:rPr kumimoji="0" lang="zh-TW" altLang="en-US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庫存</a:t>
              </a:r>
              <a:r>
                <a:rPr kumimoji="0" lang="zh-TW" altLang="en-US" sz="16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風險，有助定期定額業務投資人實現獲利，享受資本市場投資成果。</a:t>
              </a:r>
            </a:p>
            <a:p>
              <a:pPr defTabSz="685324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CN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 flipV="1">
              <a:off x="6162806" y="2963729"/>
              <a:ext cx="3199197" cy="365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6213391" y="4098583"/>
              <a:ext cx="3572898" cy="11973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446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標題 39"/>
          <p:cNvSpPr>
            <a:spLocks noGrp="1"/>
          </p:cNvSpPr>
          <p:nvPr>
            <p:ph type="title"/>
          </p:nvPr>
        </p:nvSpPr>
        <p:spPr>
          <a:xfrm>
            <a:off x="1350643" y="72275"/>
            <a:ext cx="5904656" cy="818927"/>
          </a:xfrm>
        </p:spPr>
        <p:txBody>
          <a:bodyPr/>
          <a:lstStyle/>
          <a:p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03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特色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BFD24B2-9BCF-4EA4-8590-2214DED51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grpSp>
        <p:nvGrpSpPr>
          <p:cNvPr id="5" name="99212054-efdc-4e35-812d-7ad214c0544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64D0F4F2-07CC-47DE-93BC-3AA3867C2D02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94496" y="1268760"/>
            <a:ext cx="8659982" cy="4803998"/>
            <a:chOff x="671769" y="1173257"/>
            <a:chExt cx="11077911" cy="5684743"/>
          </a:xfrm>
        </p:grpSpPr>
        <p:grpSp>
          <p:nvGrpSpPr>
            <p:cNvPr id="6" name="i$liḋê">
              <a:extLst>
                <a:ext uri="{FF2B5EF4-FFF2-40B4-BE49-F238E27FC236}">
                  <a16:creationId xmlns:a16="http://schemas.microsoft.com/office/drawing/2014/main" id="{F3698972-FEA0-47D6-A681-9886D811C54C}"/>
                </a:ext>
              </a:extLst>
            </p:cNvPr>
            <p:cNvGrpSpPr/>
            <p:nvPr/>
          </p:nvGrpSpPr>
          <p:grpSpPr>
            <a:xfrm>
              <a:off x="4186071" y="1714500"/>
              <a:ext cx="3819858" cy="5143500"/>
              <a:chOff x="4186071" y="1714500"/>
              <a:chExt cx="3819858" cy="5143500"/>
            </a:xfrm>
          </p:grpSpPr>
          <p:grpSp>
            <p:nvGrpSpPr>
              <p:cNvPr id="22" name="îşľíḑé">
                <a:extLst>
                  <a:ext uri="{FF2B5EF4-FFF2-40B4-BE49-F238E27FC236}">
                    <a16:creationId xmlns:a16="http://schemas.microsoft.com/office/drawing/2014/main" id="{ABA43AC0-6FD5-4F3F-A832-30B872A483B8}"/>
                  </a:ext>
                </a:extLst>
              </p:cNvPr>
              <p:cNvGrpSpPr/>
              <p:nvPr/>
            </p:nvGrpSpPr>
            <p:grpSpPr>
              <a:xfrm>
                <a:off x="4186071" y="1714500"/>
                <a:ext cx="3819858" cy="5143500"/>
                <a:chOff x="4656000" y="2298045"/>
                <a:chExt cx="2880000" cy="3877968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7" name="iṧlíḑe">
                  <a:extLst>
                    <a:ext uri="{FF2B5EF4-FFF2-40B4-BE49-F238E27FC236}">
                      <a16:creationId xmlns:a16="http://schemas.microsoft.com/office/drawing/2014/main" id="{957D6842-D75E-4B7C-8CC6-86D0AD00BB03}"/>
                    </a:ext>
                  </a:extLst>
                </p:cNvPr>
                <p:cNvSpPr/>
                <p:nvPr/>
              </p:nvSpPr>
              <p:spPr>
                <a:xfrm>
                  <a:off x="4656000" y="2298045"/>
                  <a:ext cx="2880000" cy="2880000"/>
                </a:xfrm>
                <a:prstGeom prst="ellipse">
                  <a:avLst/>
                </a:prstGeom>
                <a:grpFill/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68580" tIns="34290" rIns="68580" bIns="34290" rtlCol="0" anchor="ctr">
                  <a:normAutofit/>
                </a:bodyPr>
                <a:lstStyle/>
                <a:p>
                  <a:pPr algn="ctr" defTabSz="685324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sz="150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8" name="îsḻiḓê">
                  <a:extLst>
                    <a:ext uri="{FF2B5EF4-FFF2-40B4-BE49-F238E27FC236}">
                      <a16:creationId xmlns:a16="http://schemas.microsoft.com/office/drawing/2014/main" id="{2ADDA1D7-105B-47DF-A794-CDDDC7668CAB}"/>
                    </a:ext>
                  </a:extLst>
                </p:cNvPr>
                <p:cNvSpPr/>
                <p:nvPr/>
              </p:nvSpPr>
              <p:spPr>
                <a:xfrm>
                  <a:off x="5775960" y="5548877"/>
                  <a:ext cx="640080" cy="6271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68580" tIns="34290" rIns="68580" bIns="34290" rtlCol="0" anchor="ctr">
                  <a:normAutofit/>
                </a:bodyPr>
                <a:lstStyle/>
                <a:p>
                  <a:pPr algn="ctr" defTabSz="685324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sz="150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9" name="îślïḑè">
                  <a:extLst>
                    <a:ext uri="{FF2B5EF4-FFF2-40B4-BE49-F238E27FC236}">
                      <a16:creationId xmlns:a16="http://schemas.microsoft.com/office/drawing/2014/main" id="{1500021B-A624-4ACF-BF06-8FFC53E1423A}"/>
                    </a:ext>
                  </a:extLst>
                </p:cNvPr>
                <p:cNvSpPr/>
                <p:nvPr/>
              </p:nvSpPr>
              <p:spPr>
                <a:xfrm>
                  <a:off x="5934000" y="5178045"/>
                  <a:ext cx="324000" cy="44251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68580" tIns="34290" rIns="68580" bIns="34290" rtlCol="0" anchor="ctr">
                  <a:normAutofit/>
                </a:bodyPr>
                <a:lstStyle/>
                <a:p>
                  <a:pPr algn="ctr" defTabSz="685324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sz="150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23" name="íŝļiḍe">
                <a:extLst>
                  <a:ext uri="{FF2B5EF4-FFF2-40B4-BE49-F238E27FC236}">
                    <a16:creationId xmlns:a16="http://schemas.microsoft.com/office/drawing/2014/main" id="{FE4603C9-6465-4C0D-922F-8829FA382F74}"/>
                  </a:ext>
                </a:extLst>
              </p:cNvPr>
              <p:cNvSpPr/>
              <p:nvPr/>
            </p:nvSpPr>
            <p:spPr bwMode="auto">
              <a:xfrm flipH="1">
                <a:off x="6097670" y="2030810"/>
                <a:ext cx="1802498" cy="1901438"/>
              </a:xfrm>
              <a:custGeom>
                <a:avLst/>
                <a:gdLst>
                  <a:gd name="T0" fmla="*/ 1063 w 1063"/>
                  <a:gd name="T1" fmla="*/ 360 h 1121"/>
                  <a:gd name="T2" fmla="*/ 568 w 1063"/>
                  <a:gd name="T3" fmla="*/ 0 h 1121"/>
                  <a:gd name="T4" fmla="*/ 0 w 1063"/>
                  <a:gd name="T5" fmla="*/ 941 h 1121"/>
                  <a:gd name="T6" fmla="*/ 15 w 1063"/>
                  <a:gd name="T7" fmla="*/ 1121 h 1121"/>
                  <a:gd name="T8" fmla="*/ 510 w 1063"/>
                  <a:gd name="T9" fmla="*/ 761 h 1121"/>
                  <a:gd name="T10" fmla="*/ 1063 w 1063"/>
                  <a:gd name="T11" fmla="*/ 360 h 1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3" h="1121">
                    <a:moveTo>
                      <a:pt x="1063" y="360"/>
                    </a:moveTo>
                    <a:cubicBezTo>
                      <a:pt x="568" y="0"/>
                      <a:pt x="568" y="0"/>
                      <a:pt x="568" y="0"/>
                    </a:cubicBezTo>
                    <a:cubicBezTo>
                      <a:pt x="230" y="178"/>
                      <a:pt x="0" y="533"/>
                      <a:pt x="0" y="941"/>
                    </a:cubicBezTo>
                    <a:cubicBezTo>
                      <a:pt x="0" y="1002"/>
                      <a:pt x="5" y="1062"/>
                      <a:pt x="15" y="1121"/>
                    </a:cubicBezTo>
                    <a:cubicBezTo>
                      <a:pt x="510" y="761"/>
                      <a:pt x="510" y="761"/>
                      <a:pt x="510" y="761"/>
                    </a:cubicBezTo>
                    <a:cubicBezTo>
                      <a:pt x="1063" y="360"/>
                      <a:pt x="1063" y="360"/>
                      <a:pt x="1063" y="36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normAutofit/>
              </a:bodyPr>
              <a:lstStyle/>
              <a:p>
                <a:pPr defTabSz="68532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sz="15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4" name="íš1îḍé">
                <a:extLst>
                  <a:ext uri="{FF2B5EF4-FFF2-40B4-BE49-F238E27FC236}">
                    <a16:creationId xmlns:a16="http://schemas.microsoft.com/office/drawing/2014/main" id="{1BF0EB9F-A089-4873-BEF5-F47ACCFBA301}"/>
                  </a:ext>
                </a:extLst>
              </p:cNvPr>
              <p:cNvSpPr/>
              <p:nvPr/>
            </p:nvSpPr>
            <p:spPr bwMode="auto">
              <a:xfrm flipH="1">
                <a:off x="4840796" y="1824319"/>
                <a:ext cx="2096462" cy="1497060"/>
              </a:xfrm>
              <a:custGeom>
                <a:avLst/>
                <a:gdLst>
                  <a:gd name="T0" fmla="*/ 1048 w 1236"/>
                  <a:gd name="T1" fmla="*/ 883 h 883"/>
                  <a:gd name="T2" fmla="*/ 1236 w 1236"/>
                  <a:gd name="T3" fmla="*/ 302 h 883"/>
                  <a:gd name="T4" fmla="*/ 495 w 1236"/>
                  <a:gd name="T5" fmla="*/ 0 h 883"/>
                  <a:gd name="T6" fmla="*/ 0 w 1236"/>
                  <a:gd name="T7" fmla="*/ 122 h 883"/>
                  <a:gd name="T8" fmla="*/ 495 w 1236"/>
                  <a:gd name="T9" fmla="*/ 482 h 883"/>
                  <a:gd name="T10" fmla="*/ 1048 w 1236"/>
                  <a:gd name="T11" fmla="*/ 883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36" h="883">
                    <a:moveTo>
                      <a:pt x="1048" y="883"/>
                    </a:moveTo>
                    <a:cubicBezTo>
                      <a:pt x="1236" y="302"/>
                      <a:pt x="1236" y="302"/>
                      <a:pt x="1236" y="302"/>
                    </a:cubicBezTo>
                    <a:cubicBezTo>
                      <a:pt x="1045" y="115"/>
                      <a:pt x="783" y="0"/>
                      <a:pt x="495" y="0"/>
                    </a:cubicBezTo>
                    <a:cubicBezTo>
                      <a:pt x="316" y="0"/>
                      <a:pt x="148" y="45"/>
                      <a:pt x="0" y="122"/>
                    </a:cubicBezTo>
                    <a:cubicBezTo>
                      <a:pt x="495" y="482"/>
                      <a:pt x="495" y="482"/>
                      <a:pt x="495" y="482"/>
                    </a:cubicBezTo>
                    <a:cubicBezTo>
                      <a:pt x="1048" y="883"/>
                      <a:pt x="1048" y="883"/>
                      <a:pt x="1048" y="883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normAutofit/>
              </a:bodyPr>
              <a:lstStyle/>
              <a:p>
                <a:pPr defTabSz="68532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sz="15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5" name="í$lïḑê">
                <a:extLst>
                  <a:ext uri="{FF2B5EF4-FFF2-40B4-BE49-F238E27FC236}">
                    <a16:creationId xmlns:a16="http://schemas.microsoft.com/office/drawing/2014/main" id="{3844FAA0-3792-4447-831A-09876ED9499D}"/>
                  </a:ext>
                </a:extLst>
              </p:cNvPr>
              <p:cNvSpPr/>
              <p:nvPr/>
            </p:nvSpPr>
            <p:spPr bwMode="auto">
              <a:xfrm flipH="1">
                <a:off x="4296606" y="2336245"/>
                <a:ext cx="1222457" cy="2087854"/>
              </a:xfrm>
              <a:custGeom>
                <a:avLst/>
                <a:gdLst>
                  <a:gd name="T0" fmla="*/ 400 w 721"/>
                  <a:gd name="T1" fmla="*/ 0 h 1231"/>
                  <a:gd name="T2" fmla="*/ 212 w 721"/>
                  <a:gd name="T3" fmla="*/ 581 h 1231"/>
                  <a:gd name="T4" fmla="*/ 0 w 721"/>
                  <a:gd name="T5" fmla="*/ 1231 h 1231"/>
                  <a:gd name="T6" fmla="*/ 612 w 721"/>
                  <a:gd name="T7" fmla="*/ 1231 h 1231"/>
                  <a:gd name="T8" fmla="*/ 721 w 721"/>
                  <a:gd name="T9" fmla="*/ 761 h 1231"/>
                  <a:gd name="T10" fmla="*/ 400 w 721"/>
                  <a:gd name="T11" fmla="*/ 0 h 1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1" h="1231">
                    <a:moveTo>
                      <a:pt x="400" y="0"/>
                    </a:moveTo>
                    <a:cubicBezTo>
                      <a:pt x="212" y="581"/>
                      <a:pt x="212" y="581"/>
                      <a:pt x="212" y="581"/>
                    </a:cubicBezTo>
                    <a:cubicBezTo>
                      <a:pt x="0" y="1231"/>
                      <a:pt x="0" y="1231"/>
                      <a:pt x="0" y="1231"/>
                    </a:cubicBezTo>
                    <a:cubicBezTo>
                      <a:pt x="612" y="1231"/>
                      <a:pt x="612" y="1231"/>
                      <a:pt x="612" y="1231"/>
                    </a:cubicBezTo>
                    <a:cubicBezTo>
                      <a:pt x="682" y="1090"/>
                      <a:pt x="721" y="930"/>
                      <a:pt x="721" y="761"/>
                    </a:cubicBezTo>
                    <a:cubicBezTo>
                      <a:pt x="721" y="463"/>
                      <a:pt x="598" y="193"/>
                      <a:pt x="400" y="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normAutofit/>
              </a:bodyPr>
              <a:lstStyle/>
              <a:p>
                <a:pPr defTabSz="68532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sz="15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6" name="íṩḻîḋé">
                <a:extLst>
                  <a:ext uri="{FF2B5EF4-FFF2-40B4-BE49-F238E27FC236}">
                    <a16:creationId xmlns:a16="http://schemas.microsoft.com/office/drawing/2014/main" id="{1F1D52D9-D395-451E-AB71-A06C0833C87C}"/>
                  </a:ext>
                </a:extLst>
              </p:cNvPr>
              <p:cNvSpPr/>
              <p:nvPr/>
            </p:nvSpPr>
            <p:spPr bwMode="auto">
              <a:xfrm flipH="1">
                <a:off x="6357217" y="3321379"/>
                <a:ext cx="1517855" cy="2089288"/>
              </a:xfrm>
              <a:custGeom>
                <a:avLst/>
                <a:gdLst>
                  <a:gd name="T0" fmla="*/ 706 w 895"/>
                  <a:gd name="T1" fmla="*/ 650 h 1232"/>
                  <a:gd name="T2" fmla="*/ 495 w 895"/>
                  <a:gd name="T3" fmla="*/ 0 h 1232"/>
                  <a:gd name="T4" fmla="*/ 0 w 895"/>
                  <a:gd name="T5" fmla="*/ 360 h 1232"/>
                  <a:gd name="T6" fmla="*/ 895 w 895"/>
                  <a:gd name="T7" fmla="*/ 1232 h 1232"/>
                  <a:gd name="T8" fmla="*/ 706 w 895"/>
                  <a:gd name="T9" fmla="*/ 650 h 1232"/>
                  <a:gd name="T10" fmla="*/ 706 w 895"/>
                  <a:gd name="T11" fmla="*/ 650 h 1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5" h="1232">
                    <a:moveTo>
                      <a:pt x="706" y="650"/>
                    </a:moveTo>
                    <a:cubicBezTo>
                      <a:pt x="495" y="0"/>
                      <a:pt x="495" y="0"/>
                      <a:pt x="495" y="0"/>
                    </a:cubicBezTo>
                    <a:cubicBezTo>
                      <a:pt x="0" y="360"/>
                      <a:pt x="0" y="360"/>
                      <a:pt x="0" y="360"/>
                    </a:cubicBezTo>
                    <a:cubicBezTo>
                      <a:pt x="77" y="812"/>
                      <a:pt x="439" y="1166"/>
                      <a:pt x="895" y="1232"/>
                    </a:cubicBezTo>
                    <a:cubicBezTo>
                      <a:pt x="706" y="650"/>
                      <a:pt x="706" y="650"/>
                      <a:pt x="706" y="650"/>
                    </a:cubicBezTo>
                    <a:cubicBezTo>
                      <a:pt x="706" y="650"/>
                      <a:pt x="706" y="650"/>
                      <a:pt x="706" y="650"/>
                    </a:cubicBezTo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normAutofit/>
              </a:bodyPr>
              <a:lstStyle/>
              <a:p>
                <a:pPr defTabSz="68532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sz="15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7" name="îśľíḑe">
                <a:extLst>
                  <a:ext uri="{FF2B5EF4-FFF2-40B4-BE49-F238E27FC236}">
                    <a16:creationId xmlns:a16="http://schemas.microsoft.com/office/drawing/2014/main" id="{07B02760-7414-439D-8E5D-5D72AA248F4C}"/>
                  </a:ext>
                </a:extLst>
              </p:cNvPr>
              <p:cNvSpPr/>
              <p:nvPr/>
            </p:nvSpPr>
            <p:spPr bwMode="auto">
              <a:xfrm flipH="1">
                <a:off x="4481589" y="4424098"/>
                <a:ext cx="2196121" cy="1005210"/>
              </a:xfrm>
              <a:custGeom>
                <a:avLst/>
                <a:gdLst>
                  <a:gd name="T0" fmla="*/ 0 w 1295"/>
                  <a:gd name="T1" fmla="*/ 0 h 593"/>
                  <a:gd name="T2" fmla="*/ 0 w 1295"/>
                  <a:gd name="T3" fmla="*/ 0 h 593"/>
                  <a:gd name="T4" fmla="*/ 189 w 1295"/>
                  <a:gd name="T5" fmla="*/ 582 h 593"/>
                  <a:gd name="T6" fmla="*/ 342 w 1295"/>
                  <a:gd name="T7" fmla="*/ 593 h 593"/>
                  <a:gd name="T8" fmla="*/ 1295 w 1295"/>
                  <a:gd name="T9" fmla="*/ 0 h 593"/>
                  <a:gd name="T10" fmla="*/ 683 w 1295"/>
                  <a:gd name="T11" fmla="*/ 0 h 593"/>
                  <a:gd name="T12" fmla="*/ 0 w 1295"/>
                  <a:gd name="T13" fmla="*/ 0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5" h="59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89" y="582"/>
                      <a:pt x="189" y="582"/>
                      <a:pt x="189" y="582"/>
                    </a:cubicBezTo>
                    <a:cubicBezTo>
                      <a:pt x="239" y="589"/>
                      <a:pt x="290" y="593"/>
                      <a:pt x="342" y="593"/>
                    </a:cubicBezTo>
                    <a:cubicBezTo>
                      <a:pt x="760" y="593"/>
                      <a:pt x="1121" y="351"/>
                      <a:pt x="1295" y="0"/>
                    </a:cubicBezTo>
                    <a:cubicBezTo>
                      <a:pt x="683" y="0"/>
                      <a:pt x="683" y="0"/>
                      <a:pt x="683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normAutofit/>
              </a:bodyPr>
              <a:lstStyle/>
              <a:p>
                <a:pPr defTabSz="68532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sz="15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8" name="îş1iḑé">
                <a:extLst>
                  <a:ext uri="{FF2B5EF4-FFF2-40B4-BE49-F238E27FC236}">
                    <a16:creationId xmlns:a16="http://schemas.microsoft.com/office/drawing/2014/main" id="{36208213-8511-4B6D-9BB6-7F2918F9208A}"/>
                  </a:ext>
                </a:extLst>
              </p:cNvPr>
              <p:cNvSpPr/>
              <p:nvPr/>
            </p:nvSpPr>
            <p:spPr bwMode="auto">
              <a:xfrm>
                <a:off x="5165399" y="2134068"/>
                <a:ext cx="604909" cy="611725"/>
              </a:xfrm>
              <a:custGeom>
                <a:avLst/>
                <a:gdLst>
                  <a:gd name="T0" fmla="*/ 102 w 150"/>
                  <a:gd name="T1" fmla="*/ 22 h 151"/>
                  <a:gd name="T2" fmla="*/ 22 w 150"/>
                  <a:gd name="T3" fmla="*/ 22 h 151"/>
                  <a:gd name="T4" fmla="*/ 22 w 150"/>
                  <a:gd name="T5" fmla="*/ 101 h 151"/>
                  <a:gd name="T6" fmla="*/ 93 w 150"/>
                  <a:gd name="T7" fmla="*/ 108 h 151"/>
                  <a:gd name="T8" fmla="*/ 97 w 150"/>
                  <a:gd name="T9" fmla="*/ 114 h 151"/>
                  <a:gd name="T10" fmla="*/ 128 w 150"/>
                  <a:gd name="T11" fmla="*/ 146 h 151"/>
                  <a:gd name="T12" fmla="*/ 145 w 150"/>
                  <a:gd name="T13" fmla="*/ 146 h 151"/>
                  <a:gd name="T14" fmla="*/ 145 w 150"/>
                  <a:gd name="T15" fmla="*/ 129 h 151"/>
                  <a:gd name="T16" fmla="*/ 114 w 150"/>
                  <a:gd name="T17" fmla="*/ 97 h 151"/>
                  <a:gd name="T18" fmla="*/ 108 w 150"/>
                  <a:gd name="T19" fmla="*/ 94 h 151"/>
                  <a:gd name="T20" fmla="*/ 102 w 150"/>
                  <a:gd name="T21" fmla="*/ 22 h 151"/>
                  <a:gd name="T22" fmla="*/ 91 w 150"/>
                  <a:gd name="T23" fmla="*/ 92 h 151"/>
                  <a:gd name="T24" fmla="*/ 32 w 150"/>
                  <a:gd name="T25" fmla="*/ 91 h 151"/>
                  <a:gd name="T26" fmla="*/ 32 w 150"/>
                  <a:gd name="T27" fmla="*/ 32 h 151"/>
                  <a:gd name="T28" fmla="*/ 91 w 150"/>
                  <a:gd name="T29" fmla="*/ 32 h 151"/>
                  <a:gd name="T30" fmla="*/ 91 w 150"/>
                  <a:gd name="T31" fmla="*/ 9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0" h="151">
                    <a:moveTo>
                      <a:pt x="102" y="22"/>
                    </a:moveTo>
                    <a:cubicBezTo>
                      <a:pt x="80" y="0"/>
                      <a:pt x="44" y="0"/>
                      <a:pt x="22" y="22"/>
                    </a:cubicBezTo>
                    <a:cubicBezTo>
                      <a:pt x="0" y="44"/>
                      <a:pt x="0" y="79"/>
                      <a:pt x="22" y="101"/>
                    </a:cubicBezTo>
                    <a:cubicBezTo>
                      <a:pt x="41" y="121"/>
                      <a:pt x="71" y="123"/>
                      <a:pt x="93" y="108"/>
                    </a:cubicBezTo>
                    <a:cubicBezTo>
                      <a:pt x="94" y="110"/>
                      <a:pt x="95" y="112"/>
                      <a:pt x="97" y="114"/>
                    </a:cubicBezTo>
                    <a:cubicBezTo>
                      <a:pt x="128" y="146"/>
                      <a:pt x="128" y="146"/>
                      <a:pt x="128" y="146"/>
                    </a:cubicBezTo>
                    <a:cubicBezTo>
                      <a:pt x="133" y="151"/>
                      <a:pt x="141" y="151"/>
                      <a:pt x="145" y="146"/>
                    </a:cubicBezTo>
                    <a:cubicBezTo>
                      <a:pt x="150" y="142"/>
                      <a:pt x="150" y="134"/>
                      <a:pt x="145" y="129"/>
                    </a:cubicBezTo>
                    <a:cubicBezTo>
                      <a:pt x="114" y="97"/>
                      <a:pt x="114" y="97"/>
                      <a:pt x="114" y="97"/>
                    </a:cubicBezTo>
                    <a:cubicBezTo>
                      <a:pt x="112" y="96"/>
                      <a:pt x="110" y="94"/>
                      <a:pt x="108" y="94"/>
                    </a:cubicBezTo>
                    <a:cubicBezTo>
                      <a:pt x="123" y="72"/>
                      <a:pt x="121" y="42"/>
                      <a:pt x="102" y="22"/>
                    </a:cubicBezTo>
                    <a:close/>
                    <a:moveTo>
                      <a:pt x="91" y="92"/>
                    </a:moveTo>
                    <a:cubicBezTo>
                      <a:pt x="75" y="108"/>
                      <a:pt x="48" y="108"/>
                      <a:pt x="32" y="91"/>
                    </a:cubicBezTo>
                    <a:cubicBezTo>
                      <a:pt x="15" y="75"/>
                      <a:pt x="16" y="48"/>
                      <a:pt x="32" y="32"/>
                    </a:cubicBezTo>
                    <a:cubicBezTo>
                      <a:pt x="48" y="16"/>
                      <a:pt x="75" y="16"/>
                      <a:pt x="91" y="32"/>
                    </a:cubicBezTo>
                    <a:cubicBezTo>
                      <a:pt x="108" y="49"/>
                      <a:pt x="108" y="75"/>
                      <a:pt x="91" y="9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rmAutofit/>
              </a:bodyPr>
              <a:lstStyle/>
              <a:p>
                <a:pPr defTabSz="68532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sz="150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29" name="íṣliḍe">
                <a:extLst>
                  <a:ext uri="{FF2B5EF4-FFF2-40B4-BE49-F238E27FC236}">
                    <a16:creationId xmlns:a16="http://schemas.microsoft.com/office/drawing/2014/main" id="{81B892E0-0076-4F3E-83DC-5D0F421DB47F}"/>
                  </a:ext>
                </a:extLst>
              </p:cNvPr>
              <p:cNvGrpSpPr/>
              <p:nvPr/>
            </p:nvGrpSpPr>
            <p:grpSpPr>
              <a:xfrm>
                <a:off x="7007808" y="3932250"/>
                <a:ext cx="613430" cy="620245"/>
                <a:chOff x="9349366" y="2935970"/>
                <a:chExt cx="857717" cy="867247"/>
              </a:xfrm>
              <a:solidFill>
                <a:schemeClr val="bg1"/>
              </a:solidFill>
            </p:grpSpPr>
            <p:sp>
              <p:nvSpPr>
                <p:cNvPr id="34" name="íSľiďé">
                  <a:extLst>
                    <a:ext uri="{FF2B5EF4-FFF2-40B4-BE49-F238E27FC236}">
                      <a16:creationId xmlns:a16="http://schemas.microsoft.com/office/drawing/2014/main" id="{93358843-86CA-4E62-A68B-8EA69FDCCE23}"/>
                    </a:ext>
                  </a:extLst>
                </p:cNvPr>
                <p:cNvSpPr/>
                <p:nvPr/>
              </p:nvSpPr>
              <p:spPr bwMode="auto">
                <a:xfrm>
                  <a:off x="9349366" y="2935970"/>
                  <a:ext cx="857717" cy="867247"/>
                </a:xfrm>
                <a:custGeom>
                  <a:avLst/>
                  <a:gdLst>
                    <a:gd name="T0" fmla="*/ 76 w 152"/>
                    <a:gd name="T1" fmla="*/ 0 h 153"/>
                    <a:gd name="T2" fmla="*/ 0 w 152"/>
                    <a:gd name="T3" fmla="*/ 77 h 153"/>
                    <a:gd name="T4" fmla="*/ 76 w 152"/>
                    <a:gd name="T5" fmla="*/ 153 h 153"/>
                    <a:gd name="T6" fmla="*/ 152 w 152"/>
                    <a:gd name="T7" fmla="*/ 77 h 153"/>
                    <a:gd name="T8" fmla="*/ 76 w 152"/>
                    <a:gd name="T9" fmla="*/ 0 h 153"/>
                    <a:gd name="T10" fmla="*/ 76 w 152"/>
                    <a:gd name="T11" fmla="*/ 137 h 153"/>
                    <a:gd name="T12" fmla="*/ 16 w 152"/>
                    <a:gd name="T13" fmla="*/ 77 h 153"/>
                    <a:gd name="T14" fmla="*/ 76 w 152"/>
                    <a:gd name="T15" fmla="*/ 16 h 153"/>
                    <a:gd name="T16" fmla="*/ 136 w 152"/>
                    <a:gd name="T17" fmla="*/ 77 h 153"/>
                    <a:gd name="T18" fmla="*/ 76 w 152"/>
                    <a:gd name="T19" fmla="*/ 137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2" h="153">
                      <a:moveTo>
                        <a:pt x="76" y="0"/>
                      </a:moveTo>
                      <a:cubicBezTo>
                        <a:pt x="34" y="0"/>
                        <a:pt x="0" y="34"/>
                        <a:pt x="0" y="77"/>
                      </a:cubicBezTo>
                      <a:cubicBezTo>
                        <a:pt x="0" y="119"/>
                        <a:pt x="34" y="153"/>
                        <a:pt x="76" y="153"/>
                      </a:cubicBezTo>
                      <a:cubicBezTo>
                        <a:pt x="118" y="153"/>
                        <a:pt x="152" y="119"/>
                        <a:pt x="152" y="77"/>
                      </a:cubicBezTo>
                      <a:cubicBezTo>
                        <a:pt x="152" y="34"/>
                        <a:pt x="118" y="0"/>
                        <a:pt x="76" y="0"/>
                      </a:cubicBezTo>
                      <a:close/>
                      <a:moveTo>
                        <a:pt x="76" y="137"/>
                      </a:moveTo>
                      <a:cubicBezTo>
                        <a:pt x="43" y="137"/>
                        <a:pt x="16" y="110"/>
                        <a:pt x="16" y="77"/>
                      </a:cubicBezTo>
                      <a:cubicBezTo>
                        <a:pt x="16" y="43"/>
                        <a:pt x="43" y="16"/>
                        <a:pt x="76" y="16"/>
                      </a:cubicBezTo>
                      <a:cubicBezTo>
                        <a:pt x="109" y="16"/>
                        <a:pt x="136" y="43"/>
                        <a:pt x="136" y="77"/>
                      </a:cubicBezTo>
                      <a:cubicBezTo>
                        <a:pt x="136" y="110"/>
                        <a:pt x="109" y="137"/>
                        <a:pt x="76" y="1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normAutofit/>
                </a:bodyPr>
                <a:lstStyle/>
                <a:p>
                  <a:pPr defTabSz="685324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sz="150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5" name="ïşḷíḓé">
                  <a:extLst>
                    <a:ext uri="{FF2B5EF4-FFF2-40B4-BE49-F238E27FC236}">
                      <a16:creationId xmlns:a16="http://schemas.microsoft.com/office/drawing/2014/main" id="{49A40B98-7F04-45DF-8488-D268BC97CBDC}"/>
                    </a:ext>
                  </a:extLst>
                </p:cNvPr>
                <p:cNvSpPr/>
                <p:nvPr/>
              </p:nvSpPr>
              <p:spPr bwMode="auto">
                <a:xfrm>
                  <a:off x="9704366" y="3326707"/>
                  <a:ext cx="140570" cy="312114"/>
                </a:xfrm>
                <a:custGeom>
                  <a:avLst/>
                  <a:gdLst>
                    <a:gd name="T0" fmla="*/ 21 w 25"/>
                    <a:gd name="T1" fmla="*/ 0 h 55"/>
                    <a:gd name="T2" fmla="*/ 5 w 25"/>
                    <a:gd name="T3" fmla="*/ 0 h 55"/>
                    <a:gd name="T4" fmla="*/ 0 w 25"/>
                    <a:gd name="T5" fmla="*/ 5 h 55"/>
                    <a:gd name="T6" fmla="*/ 0 w 25"/>
                    <a:gd name="T7" fmla="*/ 51 h 55"/>
                    <a:gd name="T8" fmla="*/ 5 w 25"/>
                    <a:gd name="T9" fmla="*/ 55 h 55"/>
                    <a:gd name="T10" fmla="*/ 21 w 25"/>
                    <a:gd name="T11" fmla="*/ 55 h 55"/>
                    <a:gd name="T12" fmla="*/ 25 w 25"/>
                    <a:gd name="T13" fmla="*/ 51 h 55"/>
                    <a:gd name="T14" fmla="*/ 25 w 25"/>
                    <a:gd name="T15" fmla="*/ 5 h 55"/>
                    <a:gd name="T16" fmla="*/ 21 w 25"/>
                    <a:gd name="T17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55">
                      <a:moveTo>
                        <a:pt x="21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53"/>
                        <a:pt x="2" y="55"/>
                        <a:pt x="5" y="55"/>
                      </a:cubicBezTo>
                      <a:cubicBezTo>
                        <a:pt x="21" y="55"/>
                        <a:pt x="21" y="55"/>
                        <a:pt x="21" y="55"/>
                      </a:cubicBezTo>
                      <a:cubicBezTo>
                        <a:pt x="23" y="55"/>
                        <a:pt x="25" y="53"/>
                        <a:pt x="25" y="51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5" y="2"/>
                        <a:pt x="23" y="0"/>
                        <a:pt x="2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normAutofit fontScale="62500" lnSpcReduction="20000"/>
                </a:bodyPr>
                <a:lstStyle/>
                <a:p>
                  <a:pPr defTabSz="685324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sz="150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6" name="ïšḷíḑe">
                  <a:extLst>
                    <a:ext uri="{FF2B5EF4-FFF2-40B4-BE49-F238E27FC236}">
                      <a16:creationId xmlns:a16="http://schemas.microsoft.com/office/drawing/2014/main" id="{0F44454F-BCB8-4DAC-AD03-6F4A69E63B24}"/>
                    </a:ext>
                  </a:extLst>
                </p:cNvPr>
                <p:cNvSpPr/>
                <p:nvPr/>
              </p:nvSpPr>
              <p:spPr bwMode="auto">
                <a:xfrm>
                  <a:off x="9699601" y="3100365"/>
                  <a:ext cx="157248" cy="1524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normAutofit fontScale="25000" lnSpcReduction="20000"/>
                </a:bodyPr>
                <a:lstStyle/>
                <a:p>
                  <a:pPr defTabSz="685324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sz="150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30" name="íṧľïḍe">
                <a:extLst>
                  <a:ext uri="{FF2B5EF4-FFF2-40B4-BE49-F238E27FC236}">
                    <a16:creationId xmlns:a16="http://schemas.microsoft.com/office/drawing/2014/main" id="{C8C41038-67AA-4861-BF41-E8B4695DD7C4}"/>
                  </a:ext>
                </a:extLst>
              </p:cNvPr>
              <p:cNvSpPr/>
              <p:nvPr/>
            </p:nvSpPr>
            <p:spPr bwMode="auto">
              <a:xfrm>
                <a:off x="4481589" y="3499441"/>
                <a:ext cx="746338" cy="742930"/>
              </a:xfrm>
              <a:custGeom>
                <a:avLst/>
                <a:gdLst>
                  <a:gd name="connsiteX0" fmla="*/ 291143 w 738457"/>
                  <a:gd name="connsiteY0" fmla="*/ 534154 h 735085"/>
                  <a:gd name="connsiteX1" fmla="*/ 239201 w 738457"/>
                  <a:gd name="connsiteY1" fmla="*/ 586396 h 735085"/>
                  <a:gd name="connsiteX2" fmla="*/ 287147 w 738457"/>
                  <a:gd name="connsiteY2" fmla="*/ 638638 h 735085"/>
                  <a:gd name="connsiteX3" fmla="*/ 343084 w 738457"/>
                  <a:gd name="connsiteY3" fmla="*/ 586396 h 735085"/>
                  <a:gd name="connsiteX4" fmla="*/ 291143 w 738457"/>
                  <a:gd name="connsiteY4" fmla="*/ 534154 h 735085"/>
                  <a:gd name="connsiteX5" fmla="*/ 283151 w 738457"/>
                  <a:gd name="connsiteY5" fmla="*/ 441725 h 735085"/>
                  <a:gd name="connsiteX6" fmla="*/ 303129 w 738457"/>
                  <a:gd name="connsiteY6" fmla="*/ 441725 h 735085"/>
                  <a:gd name="connsiteX7" fmla="*/ 319111 w 738457"/>
                  <a:gd name="connsiteY7" fmla="*/ 457800 h 735085"/>
                  <a:gd name="connsiteX8" fmla="*/ 323107 w 738457"/>
                  <a:gd name="connsiteY8" fmla="*/ 473874 h 735085"/>
                  <a:gd name="connsiteX9" fmla="*/ 351075 w 738457"/>
                  <a:gd name="connsiteY9" fmla="*/ 485930 h 735085"/>
                  <a:gd name="connsiteX10" fmla="*/ 359066 w 738457"/>
                  <a:gd name="connsiteY10" fmla="*/ 477893 h 735085"/>
                  <a:gd name="connsiteX11" fmla="*/ 387035 w 738457"/>
                  <a:gd name="connsiteY11" fmla="*/ 477893 h 735085"/>
                  <a:gd name="connsiteX12" fmla="*/ 399022 w 738457"/>
                  <a:gd name="connsiteY12" fmla="*/ 493967 h 735085"/>
                  <a:gd name="connsiteX13" fmla="*/ 403017 w 738457"/>
                  <a:gd name="connsiteY13" fmla="*/ 518079 h 735085"/>
                  <a:gd name="connsiteX14" fmla="*/ 395026 w 738457"/>
                  <a:gd name="connsiteY14" fmla="*/ 530135 h 735085"/>
                  <a:gd name="connsiteX15" fmla="*/ 403017 w 738457"/>
                  <a:gd name="connsiteY15" fmla="*/ 558265 h 735085"/>
                  <a:gd name="connsiteX16" fmla="*/ 418999 w 738457"/>
                  <a:gd name="connsiteY16" fmla="*/ 558265 h 735085"/>
                  <a:gd name="connsiteX17" fmla="*/ 434981 w 738457"/>
                  <a:gd name="connsiteY17" fmla="*/ 578359 h 735085"/>
                  <a:gd name="connsiteX18" fmla="*/ 434981 w 738457"/>
                  <a:gd name="connsiteY18" fmla="*/ 598452 h 735085"/>
                  <a:gd name="connsiteX19" fmla="*/ 415004 w 738457"/>
                  <a:gd name="connsiteY19" fmla="*/ 618545 h 735085"/>
                  <a:gd name="connsiteX20" fmla="*/ 403017 w 738457"/>
                  <a:gd name="connsiteY20" fmla="*/ 618545 h 735085"/>
                  <a:gd name="connsiteX21" fmla="*/ 391031 w 738457"/>
                  <a:gd name="connsiteY21" fmla="*/ 646675 h 735085"/>
                  <a:gd name="connsiteX22" fmla="*/ 399022 w 738457"/>
                  <a:gd name="connsiteY22" fmla="*/ 658731 h 735085"/>
                  <a:gd name="connsiteX23" fmla="*/ 399022 w 738457"/>
                  <a:gd name="connsiteY23" fmla="*/ 686862 h 735085"/>
                  <a:gd name="connsiteX24" fmla="*/ 383039 w 738457"/>
                  <a:gd name="connsiteY24" fmla="*/ 698918 h 735085"/>
                  <a:gd name="connsiteX25" fmla="*/ 359066 w 738457"/>
                  <a:gd name="connsiteY25" fmla="*/ 702936 h 735085"/>
                  <a:gd name="connsiteX26" fmla="*/ 347080 w 738457"/>
                  <a:gd name="connsiteY26" fmla="*/ 690880 h 735085"/>
                  <a:gd name="connsiteX27" fmla="*/ 319111 w 738457"/>
                  <a:gd name="connsiteY27" fmla="*/ 702936 h 735085"/>
                  <a:gd name="connsiteX28" fmla="*/ 315116 w 738457"/>
                  <a:gd name="connsiteY28" fmla="*/ 719011 h 735085"/>
                  <a:gd name="connsiteX29" fmla="*/ 295138 w 738457"/>
                  <a:gd name="connsiteY29" fmla="*/ 735085 h 735085"/>
                  <a:gd name="connsiteX30" fmla="*/ 275160 w 738457"/>
                  <a:gd name="connsiteY30" fmla="*/ 735085 h 735085"/>
                  <a:gd name="connsiteX31" fmla="*/ 255183 w 738457"/>
                  <a:gd name="connsiteY31" fmla="*/ 719011 h 735085"/>
                  <a:gd name="connsiteX32" fmla="*/ 255183 w 738457"/>
                  <a:gd name="connsiteY32" fmla="*/ 702936 h 735085"/>
                  <a:gd name="connsiteX33" fmla="*/ 227214 w 738457"/>
                  <a:gd name="connsiteY33" fmla="*/ 690880 h 735085"/>
                  <a:gd name="connsiteX34" fmla="*/ 215228 w 738457"/>
                  <a:gd name="connsiteY34" fmla="*/ 698918 h 735085"/>
                  <a:gd name="connsiteX35" fmla="*/ 191254 w 738457"/>
                  <a:gd name="connsiteY35" fmla="*/ 698918 h 735085"/>
                  <a:gd name="connsiteX36" fmla="*/ 175272 w 738457"/>
                  <a:gd name="connsiteY36" fmla="*/ 682843 h 735085"/>
                  <a:gd name="connsiteX37" fmla="*/ 175272 w 738457"/>
                  <a:gd name="connsiteY37" fmla="*/ 654713 h 735085"/>
                  <a:gd name="connsiteX38" fmla="*/ 183263 w 738457"/>
                  <a:gd name="connsiteY38" fmla="*/ 646675 h 735085"/>
                  <a:gd name="connsiteX39" fmla="*/ 175272 w 738457"/>
                  <a:gd name="connsiteY39" fmla="*/ 618545 h 735085"/>
                  <a:gd name="connsiteX40" fmla="*/ 159290 w 738457"/>
                  <a:gd name="connsiteY40" fmla="*/ 618545 h 735085"/>
                  <a:gd name="connsiteX41" fmla="*/ 143308 w 738457"/>
                  <a:gd name="connsiteY41" fmla="*/ 598452 h 735085"/>
                  <a:gd name="connsiteX42" fmla="*/ 143308 w 738457"/>
                  <a:gd name="connsiteY42" fmla="*/ 578359 h 735085"/>
                  <a:gd name="connsiteX43" fmla="*/ 159290 w 738457"/>
                  <a:gd name="connsiteY43" fmla="*/ 558265 h 735085"/>
                  <a:gd name="connsiteX44" fmla="*/ 175272 w 738457"/>
                  <a:gd name="connsiteY44" fmla="*/ 554247 h 735085"/>
                  <a:gd name="connsiteX45" fmla="*/ 187259 w 738457"/>
                  <a:gd name="connsiteY45" fmla="*/ 526116 h 735085"/>
                  <a:gd name="connsiteX46" fmla="*/ 179268 w 738457"/>
                  <a:gd name="connsiteY46" fmla="*/ 518079 h 735085"/>
                  <a:gd name="connsiteX47" fmla="*/ 179268 w 738457"/>
                  <a:gd name="connsiteY47" fmla="*/ 489949 h 735085"/>
                  <a:gd name="connsiteX48" fmla="*/ 195250 w 738457"/>
                  <a:gd name="connsiteY48" fmla="*/ 477893 h 735085"/>
                  <a:gd name="connsiteX49" fmla="*/ 219223 w 738457"/>
                  <a:gd name="connsiteY49" fmla="*/ 473874 h 735085"/>
                  <a:gd name="connsiteX50" fmla="*/ 231210 w 738457"/>
                  <a:gd name="connsiteY50" fmla="*/ 481911 h 735085"/>
                  <a:gd name="connsiteX51" fmla="*/ 259178 w 738457"/>
                  <a:gd name="connsiteY51" fmla="*/ 469856 h 735085"/>
                  <a:gd name="connsiteX52" fmla="*/ 263174 w 738457"/>
                  <a:gd name="connsiteY52" fmla="*/ 457800 h 735085"/>
                  <a:gd name="connsiteX53" fmla="*/ 283151 w 738457"/>
                  <a:gd name="connsiteY53" fmla="*/ 441725 h 735085"/>
                  <a:gd name="connsiteX54" fmla="*/ 550369 w 738457"/>
                  <a:gd name="connsiteY54" fmla="*/ 341975 h 735085"/>
                  <a:gd name="connsiteX55" fmla="*/ 494343 w 738457"/>
                  <a:gd name="connsiteY55" fmla="*/ 410007 h 735085"/>
                  <a:gd name="connsiteX56" fmla="*/ 562375 w 738457"/>
                  <a:gd name="connsiteY56" fmla="*/ 470036 h 735085"/>
                  <a:gd name="connsiteX57" fmla="*/ 622403 w 738457"/>
                  <a:gd name="connsiteY57" fmla="*/ 402004 h 735085"/>
                  <a:gd name="connsiteX58" fmla="*/ 550369 w 738457"/>
                  <a:gd name="connsiteY58" fmla="*/ 341975 h 735085"/>
                  <a:gd name="connsiteX59" fmla="*/ 558373 w 738457"/>
                  <a:gd name="connsiteY59" fmla="*/ 225921 h 735085"/>
                  <a:gd name="connsiteX60" fmla="*/ 578382 w 738457"/>
                  <a:gd name="connsiteY60" fmla="*/ 241928 h 735085"/>
                  <a:gd name="connsiteX61" fmla="*/ 582384 w 738457"/>
                  <a:gd name="connsiteY61" fmla="*/ 261938 h 735085"/>
                  <a:gd name="connsiteX62" fmla="*/ 622403 w 738457"/>
                  <a:gd name="connsiteY62" fmla="*/ 273943 h 735085"/>
                  <a:gd name="connsiteX63" fmla="*/ 634408 w 738457"/>
                  <a:gd name="connsiteY63" fmla="*/ 261938 h 735085"/>
                  <a:gd name="connsiteX64" fmla="*/ 662422 w 738457"/>
                  <a:gd name="connsiteY64" fmla="*/ 257936 h 735085"/>
                  <a:gd name="connsiteX65" fmla="*/ 686433 w 738457"/>
                  <a:gd name="connsiteY65" fmla="*/ 281947 h 735085"/>
                  <a:gd name="connsiteX66" fmla="*/ 690435 w 738457"/>
                  <a:gd name="connsiteY66" fmla="*/ 305958 h 735085"/>
                  <a:gd name="connsiteX67" fmla="*/ 678429 w 738457"/>
                  <a:gd name="connsiteY67" fmla="*/ 321966 h 735085"/>
                  <a:gd name="connsiteX68" fmla="*/ 694437 w 738457"/>
                  <a:gd name="connsiteY68" fmla="*/ 357983 h 735085"/>
                  <a:gd name="connsiteX69" fmla="*/ 714446 w 738457"/>
                  <a:gd name="connsiteY69" fmla="*/ 357983 h 735085"/>
                  <a:gd name="connsiteX70" fmla="*/ 734455 w 738457"/>
                  <a:gd name="connsiteY70" fmla="*/ 373990 h 735085"/>
                  <a:gd name="connsiteX71" fmla="*/ 738457 w 738457"/>
                  <a:gd name="connsiteY71" fmla="*/ 406005 h 735085"/>
                  <a:gd name="connsiteX72" fmla="*/ 722450 w 738457"/>
                  <a:gd name="connsiteY72" fmla="*/ 430017 h 735085"/>
                  <a:gd name="connsiteX73" fmla="*/ 702440 w 738457"/>
                  <a:gd name="connsiteY73" fmla="*/ 434019 h 735085"/>
                  <a:gd name="connsiteX74" fmla="*/ 690435 w 738457"/>
                  <a:gd name="connsiteY74" fmla="*/ 470036 h 735085"/>
                  <a:gd name="connsiteX75" fmla="*/ 702440 w 738457"/>
                  <a:gd name="connsiteY75" fmla="*/ 482041 h 735085"/>
                  <a:gd name="connsiteX76" fmla="*/ 706442 w 738457"/>
                  <a:gd name="connsiteY76" fmla="*/ 510055 h 735085"/>
                  <a:gd name="connsiteX77" fmla="*/ 682431 w 738457"/>
                  <a:gd name="connsiteY77" fmla="*/ 534066 h 735085"/>
                  <a:gd name="connsiteX78" fmla="*/ 658420 w 738457"/>
                  <a:gd name="connsiteY78" fmla="*/ 538068 h 735085"/>
                  <a:gd name="connsiteX79" fmla="*/ 638410 w 738457"/>
                  <a:gd name="connsiteY79" fmla="*/ 526062 h 735085"/>
                  <a:gd name="connsiteX80" fmla="*/ 606395 w 738457"/>
                  <a:gd name="connsiteY80" fmla="*/ 542070 h 735085"/>
                  <a:gd name="connsiteX81" fmla="*/ 606395 w 738457"/>
                  <a:gd name="connsiteY81" fmla="*/ 566081 h 735085"/>
                  <a:gd name="connsiteX82" fmla="*/ 586386 w 738457"/>
                  <a:gd name="connsiteY82" fmla="*/ 586090 h 735085"/>
                  <a:gd name="connsiteX83" fmla="*/ 554371 w 738457"/>
                  <a:gd name="connsiteY83" fmla="*/ 586090 h 735085"/>
                  <a:gd name="connsiteX84" fmla="*/ 534361 w 738457"/>
                  <a:gd name="connsiteY84" fmla="*/ 570083 h 735085"/>
                  <a:gd name="connsiteX85" fmla="*/ 530360 w 738457"/>
                  <a:gd name="connsiteY85" fmla="*/ 550073 h 735085"/>
                  <a:gd name="connsiteX86" fmla="*/ 494343 w 738457"/>
                  <a:gd name="connsiteY86" fmla="*/ 538068 h 735085"/>
                  <a:gd name="connsiteX87" fmla="*/ 478335 w 738457"/>
                  <a:gd name="connsiteY87" fmla="*/ 554075 h 735085"/>
                  <a:gd name="connsiteX88" fmla="*/ 454324 w 738457"/>
                  <a:gd name="connsiteY88" fmla="*/ 554075 h 735085"/>
                  <a:gd name="connsiteX89" fmla="*/ 426311 w 738457"/>
                  <a:gd name="connsiteY89" fmla="*/ 534066 h 735085"/>
                  <a:gd name="connsiteX90" fmla="*/ 422309 w 738457"/>
                  <a:gd name="connsiteY90" fmla="*/ 506053 h 735085"/>
                  <a:gd name="connsiteX91" fmla="*/ 438316 w 738457"/>
                  <a:gd name="connsiteY91" fmla="*/ 490045 h 735085"/>
                  <a:gd name="connsiteX92" fmla="*/ 422309 w 738457"/>
                  <a:gd name="connsiteY92" fmla="*/ 458030 h 735085"/>
                  <a:gd name="connsiteX93" fmla="*/ 398298 w 738457"/>
                  <a:gd name="connsiteY93" fmla="*/ 458030 h 735085"/>
                  <a:gd name="connsiteX94" fmla="*/ 378288 w 738457"/>
                  <a:gd name="connsiteY94" fmla="*/ 438020 h 735085"/>
                  <a:gd name="connsiteX95" fmla="*/ 374286 w 738457"/>
                  <a:gd name="connsiteY95" fmla="*/ 406005 h 735085"/>
                  <a:gd name="connsiteX96" fmla="*/ 390294 w 738457"/>
                  <a:gd name="connsiteY96" fmla="*/ 385996 h 735085"/>
                  <a:gd name="connsiteX97" fmla="*/ 414305 w 738457"/>
                  <a:gd name="connsiteY97" fmla="*/ 381994 h 735085"/>
                  <a:gd name="connsiteX98" fmla="*/ 422309 w 738457"/>
                  <a:gd name="connsiteY98" fmla="*/ 345977 h 735085"/>
                  <a:gd name="connsiteX99" fmla="*/ 410303 w 738457"/>
                  <a:gd name="connsiteY99" fmla="*/ 329970 h 735085"/>
                  <a:gd name="connsiteX100" fmla="*/ 410303 w 738457"/>
                  <a:gd name="connsiteY100" fmla="*/ 305958 h 735085"/>
                  <a:gd name="connsiteX101" fmla="*/ 430313 w 738457"/>
                  <a:gd name="connsiteY101" fmla="*/ 277945 h 735085"/>
                  <a:gd name="connsiteX102" fmla="*/ 454324 w 738457"/>
                  <a:gd name="connsiteY102" fmla="*/ 273943 h 735085"/>
                  <a:gd name="connsiteX103" fmla="*/ 470331 w 738457"/>
                  <a:gd name="connsiteY103" fmla="*/ 285949 h 735085"/>
                  <a:gd name="connsiteX104" fmla="*/ 506348 w 738457"/>
                  <a:gd name="connsiteY104" fmla="*/ 265940 h 735085"/>
                  <a:gd name="connsiteX105" fmla="*/ 506348 w 738457"/>
                  <a:gd name="connsiteY105" fmla="*/ 249932 h 735085"/>
                  <a:gd name="connsiteX106" fmla="*/ 526358 w 738457"/>
                  <a:gd name="connsiteY106" fmla="*/ 229923 h 735085"/>
                  <a:gd name="connsiteX107" fmla="*/ 558373 w 738457"/>
                  <a:gd name="connsiteY107" fmla="*/ 225921 h 735085"/>
                  <a:gd name="connsiteX108" fmla="*/ 219487 w 738457"/>
                  <a:gd name="connsiteY108" fmla="*/ 140549 h 735085"/>
                  <a:gd name="connsiteX109" fmla="*/ 139673 w 738457"/>
                  <a:gd name="connsiteY109" fmla="*/ 216847 h 735085"/>
                  <a:gd name="connsiteX110" fmla="*/ 219487 w 738457"/>
                  <a:gd name="connsiteY110" fmla="*/ 297160 h 735085"/>
                  <a:gd name="connsiteX111" fmla="*/ 295309 w 738457"/>
                  <a:gd name="connsiteY111" fmla="*/ 216847 h 735085"/>
                  <a:gd name="connsiteX112" fmla="*/ 219487 w 738457"/>
                  <a:gd name="connsiteY112" fmla="*/ 140549 h 735085"/>
                  <a:gd name="connsiteX113" fmla="*/ 195543 w 738457"/>
                  <a:gd name="connsiteY113" fmla="*/ 0 h 735085"/>
                  <a:gd name="connsiteX114" fmla="*/ 243431 w 738457"/>
                  <a:gd name="connsiteY114" fmla="*/ 0 h 735085"/>
                  <a:gd name="connsiteX115" fmla="*/ 263384 w 738457"/>
                  <a:gd name="connsiteY115" fmla="*/ 16063 h 735085"/>
                  <a:gd name="connsiteX116" fmla="*/ 263384 w 738457"/>
                  <a:gd name="connsiteY116" fmla="*/ 44172 h 735085"/>
                  <a:gd name="connsiteX117" fmla="*/ 307281 w 738457"/>
                  <a:gd name="connsiteY117" fmla="*/ 64251 h 735085"/>
                  <a:gd name="connsiteX118" fmla="*/ 331225 w 738457"/>
                  <a:gd name="connsiteY118" fmla="*/ 48188 h 735085"/>
                  <a:gd name="connsiteX119" fmla="*/ 355169 w 738457"/>
                  <a:gd name="connsiteY119" fmla="*/ 48188 h 735085"/>
                  <a:gd name="connsiteX120" fmla="*/ 391085 w 738457"/>
                  <a:gd name="connsiteY120" fmla="*/ 80314 h 735085"/>
                  <a:gd name="connsiteX121" fmla="*/ 391085 w 738457"/>
                  <a:gd name="connsiteY121" fmla="*/ 108423 h 735085"/>
                  <a:gd name="connsiteX122" fmla="*/ 375122 w 738457"/>
                  <a:gd name="connsiteY122" fmla="*/ 128502 h 735085"/>
                  <a:gd name="connsiteX123" fmla="*/ 391085 w 738457"/>
                  <a:gd name="connsiteY123" fmla="*/ 172674 h 735085"/>
                  <a:gd name="connsiteX124" fmla="*/ 419020 w 738457"/>
                  <a:gd name="connsiteY124" fmla="*/ 176690 h 735085"/>
                  <a:gd name="connsiteX125" fmla="*/ 434982 w 738457"/>
                  <a:gd name="connsiteY125" fmla="*/ 196768 h 735085"/>
                  <a:gd name="connsiteX126" fmla="*/ 434982 w 738457"/>
                  <a:gd name="connsiteY126" fmla="*/ 240941 h 735085"/>
                  <a:gd name="connsiteX127" fmla="*/ 419020 w 738457"/>
                  <a:gd name="connsiteY127" fmla="*/ 261019 h 735085"/>
                  <a:gd name="connsiteX128" fmla="*/ 391085 w 738457"/>
                  <a:gd name="connsiteY128" fmla="*/ 265035 h 735085"/>
                  <a:gd name="connsiteX129" fmla="*/ 371132 w 738457"/>
                  <a:gd name="connsiteY129" fmla="*/ 309207 h 735085"/>
                  <a:gd name="connsiteX130" fmla="*/ 391085 w 738457"/>
                  <a:gd name="connsiteY130" fmla="*/ 333301 h 735085"/>
                  <a:gd name="connsiteX131" fmla="*/ 391085 w 738457"/>
                  <a:gd name="connsiteY131" fmla="*/ 357396 h 735085"/>
                  <a:gd name="connsiteX132" fmla="*/ 355169 w 738457"/>
                  <a:gd name="connsiteY132" fmla="*/ 393537 h 735085"/>
                  <a:gd name="connsiteX133" fmla="*/ 331225 w 738457"/>
                  <a:gd name="connsiteY133" fmla="*/ 393537 h 735085"/>
                  <a:gd name="connsiteX134" fmla="*/ 307281 w 738457"/>
                  <a:gd name="connsiteY134" fmla="*/ 373458 h 735085"/>
                  <a:gd name="connsiteX135" fmla="*/ 263384 w 738457"/>
                  <a:gd name="connsiteY135" fmla="*/ 393537 h 735085"/>
                  <a:gd name="connsiteX136" fmla="*/ 259393 w 738457"/>
                  <a:gd name="connsiteY136" fmla="*/ 421646 h 735085"/>
                  <a:gd name="connsiteX137" fmla="*/ 239440 w 738457"/>
                  <a:gd name="connsiteY137" fmla="*/ 441725 h 735085"/>
                  <a:gd name="connsiteX138" fmla="*/ 191552 w 738457"/>
                  <a:gd name="connsiteY138" fmla="*/ 441725 h 735085"/>
                  <a:gd name="connsiteX139" fmla="*/ 171599 w 738457"/>
                  <a:gd name="connsiteY139" fmla="*/ 421646 h 735085"/>
                  <a:gd name="connsiteX140" fmla="*/ 167608 w 738457"/>
                  <a:gd name="connsiteY140" fmla="*/ 389521 h 735085"/>
                  <a:gd name="connsiteX141" fmla="*/ 127701 w 738457"/>
                  <a:gd name="connsiteY141" fmla="*/ 373458 h 735085"/>
                  <a:gd name="connsiteX142" fmla="*/ 103757 w 738457"/>
                  <a:gd name="connsiteY142" fmla="*/ 393537 h 735085"/>
                  <a:gd name="connsiteX143" fmla="*/ 79813 w 738457"/>
                  <a:gd name="connsiteY143" fmla="*/ 393537 h 735085"/>
                  <a:gd name="connsiteX144" fmla="*/ 43897 w 738457"/>
                  <a:gd name="connsiteY144" fmla="*/ 357396 h 735085"/>
                  <a:gd name="connsiteX145" fmla="*/ 43897 w 738457"/>
                  <a:gd name="connsiteY145" fmla="*/ 329286 h 735085"/>
                  <a:gd name="connsiteX146" fmla="*/ 63850 w 738457"/>
                  <a:gd name="connsiteY146" fmla="*/ 305192 h 735085"/>
                  <a:gd name="connsiteX147" fmla="*/ 47888 w 738457"/>
                  <a:gd name="connsiteY147" fmla="*/ 269051 h 735085"/>
                  <a:gd name="connsiteX148" fmla="*/ 15962 w 738457"/>
                  <a:gd name="connsiteY148" fmla="*/ 265035 h 735085"/>
                  <a:gd name="connsiteX149" fmla="*/ 0 w 738457"/>
                  <a:gd name="connsiteY149" fmla="*/ 244956 h 735085"/>
                  <a:gd name="connsiteX150" fmla="*/ 0 w 738457"/>
                  <a:gd name="connsiteY150" fmla="*/ 196768 h 735085"/>
                  <a:gd name="connsiteX151" fmla="*/ 15962 w 738457"/>
                  <a:gd name="connsiteY151" fmla="*/ 176690 h 735085"/>
                  <a:gd name="connsiteX152" fmla="*/ 43897 w 738457"/>
                  <a:gd name="connsiteY152" fmla="*/ 172674 h 735085"/>
                  <a:gd name="connsiteX153" fmla="*/ 63850 w 738457"/>
                  <a:gd name="connsiteY153" fmla="*/ 132517 h 735085"/>
                  <a:gd name="connsiteX154" fmla="*/ 43897 w 738457"/>
                  <a:gd name="connsiteY154" fmla="*/ 108423 h 735085"/>
                  <a:gd name="connsiteX155" fmla="*/ 43897 w 738457"/>
                  <a:gd name="connsiteY155" fmla="*/ 80314 h 735085"/>
                  <a:gd name="connsiteX156" fmla="*/ 79813 w 738457"/>
                  <a:gd name="connsiteY156" fmla="*/ 48188 h 735085"/>
                  <a:gd name="connsiteX157" fmla="*/ 103757 w 738457"/>
                  <a:gd name="connsiteY157" fmla="*/ 48188 h 735085"/>
                  <a:gd name="connsiteX158" fmla="*/ 127701 w 738457"/>
                  <a:gd name="connsiteY158" fmla="*/ 64251 h 735085"/>
                  <a:gd name="connsiteX159" fmla="*/ 171599 w 738457"/>
                  <a:gd name="connsiteY159" fmla="*/ 44172 h 735085"/>
                  <a:gd name="connsiteX160" fmla="*/ 175589 w 738457"/>
                  <a:gd name="connsiteY160" fmla="*/ 16063 h 735085"/>
                  <a:gd name="connsiteX161" fmla="*/ 195543 w 738457"/>
                  <a:gd name="connsiteY161" fmla="*/ 0 h 735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</a:cxnLst>
                <a:rect l="l" t="t" r="r" b="b"/>
                <a:pathLst>
                  <a:path w="738457" h="735085">
                    <a:moveTo>
                      <a:pt x="291143" y="534154"/>
                    </a:moveTo>
                    <a:cubicBezTo>
                      <a:pt x="263174" y="534154"/>
                      <a:pt x="239201" y="558265"/>
                      <a:pt x="239201" y="586396"/>
                    </a:cubicBezTo>
                    <a:cubicBezTo>
                      <a:pt x="235205" y="614526"/>
                      <a:pt x="259178" y="638638"/>
                      <a:pt x="287147" y="638638"/>
                    </a:cubicBezTo>
                    <a:cubicBezTo>
                      <a:pt x="319111" y="638638"/>
                      <a:pt x="343084" y="618545"/>
                      <a:pt x="343084" y="586396"/>
                    </a:cubicBezTo>
                    <a:cubicBezTo>
                      <a:pt x="343084" y="558265"/>
                      <a:pt x="319111" y="534154"/>
                      <a:pt x="291143" y="534154"/>
                    </a:cubicBezTo>
                    <a:close/>
                    <a:moveTo>
                      <a:pt x="283151" y="441725"/>
                    </a:moveTo>
                    <a:cubicBezTo>
                      <a:pt x="283151" y="441725"/>
                      <a:pt x="283151" y="441725"/>
                      <a:pt x="303129" y="441725"/>
                    </a:cubicBezTo>
                    <a:cubicBezTo>
                      <a:pt x="311120" y="441725"/>
                      <a:pt x="319111" y="449762"/>
                      <a:pt x="319111" y="457800"/>
                    </a:cubicBezTo>
                    <a:cubicBezTo>
                      <a:pt x="319111" y="457800"/>
                      <a:pt x="319111" y="457800"/>
                      <a:pt x="323107" y="473874"/>
                    </a:cubicBezTo>
                    <a:cubicBezTo>
                      <a:pt x="331098" y="473874"/>
                      <a:pt x="343084" y="477893"/>
                      <a:pt x="351075" y="485930"/>
                    </a:cubicBezTo>
                    <a:cubicBezTo>
                      <a:pt x="351075" y="485930"/>
                      <a:pt x="351075" y="485930"/>
                      <a:pt x="359066" y="477893"/>
                    </a:cubicBezTo>
                    <a:cubicBezTo>
                      <a:pt x="367057" y="469856"/>
                      <a:pt x="379044" y="469856"/>
                      <a:pt x="387035" y="477893"/>
                    </a:cubicBezTo>
                    <a:cubicBezTo>
                      <a:pt x="387035" y="477893"/>
                      <a:pt x="387035" y="477893"/>
                      <a:pt x="399022" y="493967"/>
                    </a:cubicBezTo>
                    <a:cubicBezTo>
                      <a:pt x="407013" y="502005"/>
                      <a:pt x="407013" y="510042"/>
                      <a:pt x="403017" y="518079"/>
                    </a:cubicBezTo>
                    <a:cubicBezTo>
                      <a:pt x="403017" y="518079"/>
                      <a:pt x="403017" y="518079"/>
                      <a:pt x="395026" y="530135"/>
                    </a:cubicBezTo>
                    <a:cubicBezTo>
                      <a:pt x="399022" y="538172"/>
                      <a:pt x="403017" y="546210"/>
                      <a:pt x="403017" y="558265"/>
                    </a:cubicBezTo>
                    <a:cubicBezTo>
                      <a:pt x="403017" y="558265"/>
                      <a:pt x="403017" y="558265"/>
                      <a:pt x="418999" y="558265"/>
                    </a:cubicBezTo>
                    <a:cubicBezTo>
                      <a:pt x="426990" y="562284"/>
                      <a:pt x="434981" y="570321"/>
                      <a:pt x="434981" y="578359"/>
                    </a:cubicBezTo>
                    <a:cubicBezTo>
                      <a:pt x="434981" y="578359"/>
                      <a:pt x="434981" y="578359"/>
                      <a:pt x="434981" y="598452"/>
                    </a:cubicBezTo>
                    <a:cubicBezTo>
                      <a:pt x="434981" y="610508"/>
                      <a:pt x="426990" y="618545"/>
                      <a:pt x="415004" y="618545"/>
                    </a:cubicBezTo>
                    <a:cubicBezTo>
                      <a:pt x="415004" y="618545"/>
                      <a:pt x="415004" y="618545"/>
                      <a:pt x="403017" y="618545"/>
                    </a:cubicBezTo>
                    <a:cubicBezTo>
                      <a:pt x="403017" y="630601"/>
                      <a:pt x="399022" y="638638"/>
                      <a:pt x="391031" y="646675"/>
                    </a:cubicBezTo>
                    <a:cubicBezTo>
                      <a:pt x="391031" y="646675"/>
                      <a:pt x="391031" y="646675"/>
                      <a:pt x="399022" y="658731"/>
                    </a:cubicBezTo>
                    <a:cubicBezTo>
                      <a:pt x="407013" y="666769"/>
                      <a:pt x="407013" y="678824"/>
                      <a:pt x="399022" y="686862"/>
                    </a:cubicBezTo>
                    <a:cubicBezTo>
                      <a:pt x="399022" y="686862"/>
                      <a:pt x="399022" y="686862"/>
                      <a:pt x="383039" y="698918"/>
                    </a:cubicBezTo>
                    <a:cubicBezTo>
                      <a:pt x="375048" y="706955"/>
                      <a:pt x="367057" y="706955"/>
                      <a:pt x="359066" y="702936"/>
                    </a:cubicBezTo>
                    <a:cubicBezTo>
                      <a:pt x="359066" y="702936"/>
                      <a:pt x="359066" y="702936"/>
                      <a:pt x="347080" y="690880"/>
                    </a:cubicBezTo>
                    <a:cubicBezTo>
                      <a:pt x="339089" y="698918"/>
                      <a:pt x="327102" y="698918"/>
                      <a:pt x="319111" y="702936"/>
                    </a:cubicBezTo>
                    <a:cubicBezTo>
                      <a:pt x="319111" y="702936"/>
                      <a:pt x="319111" y="702936"/>
                      <a:pt x="315116" y="719011"/>
                    </a:cubicBezTo>
                    <a:cubicBezTo>
                      <a:pt x="315116" y="727048"/>
                      <a:pt x="307125" y="735085"/>
                      <a:pt x="295138" y="735085"/>
                    </a:cubicBezTo>
                    <a:cubicBezTo>
                      <a:pt x="295138" y="735085"/>
                      <a:pt x="295138" y="735085"/>
                      <a:pt x="275160" y="735085"/>
                    </a:cubicBezTo>
                    <a:cubicBezTo>
                      <a:pt x="267169" y="735085"/>
                      <a:pt x="259178" y="727048"/>
                      <a:pt x="255183" y="719011"/>
                    </a:cubicBezTo>
                    <a:cubicBezTo>
                      <a:pt x="255183" y="719011"/>
                      <a:pt x="255183" y="719011"/>
                      <a:pt x="255183" y="702936"/>
                    </a:cubicBezTo>
                    <a:cubicBezTo>
                      <a:pt x="247192" y="698918"/>
                      <a:pt x="239201" y="694899"/>
                      <a:pt x="227214" y="690880"/>
                    </a:cubicBezTo>
                    <a:cubicBezTo>
                      <a:pt x="227214" y="690880"/>
                      <a:pt x="227214" y="690880"/>
                      <a:pt x="215228" y="698918"/>
                    </a:cubicBezTo>
                    <a:cubicBezTo>
                      <a:pt x="207237" y="706955"/>
                      <a:pt x="199246" y="702936"/>
                      <a:pt x="191254" y="698918"/>
                    </a:cubicBezTo>
                    <a:cubicBezTo>
                      <a:pt x="191254" y="698918"/>
                      <a:pt x="191254" y="698918"/>
                      <a:pt x="175272" y="682843"/>
                    </a:cubicBezTo>
                    <a:cubicBezTo>
                      <a:pt x="171277" y="674806"/>
                      <a:pt x="171277" y="662750"/>
                      <a:pt x="175272" y="654713"/>
                    </a:cubicBezTo>
                    <a:cubicBezTo>
                      <a:pt x="175272" y="654713"/>
                      <a:pt x="175272" y="654713"/>
                      <a:pt x="183263" y="646675"/>
                    </a:cubicBezTo>
                    <a:cubicBezTo>
                      <a:pt x="179268" y="638638"/>
                      <a:pt x="175272" y="626582"/>
                      <a:pt x="175272" y="618545"/>
                    </a:cubicBezTo>
                    <a:cubicBezTo>
                      <a:pt x="175272" y="618545"/>
                      <a:pt x="175272" y="618545"/>
                      <a:pt x="159290" y="618545"/>
                    </a:cubicBezTo>
                    <a:cubicBezTo>
                      <a:pt x="151299" y="614526"/>
                      <a:pt x="143308" y="606489"/>
                      <a:pt x="143308" y="598452"/>
                    </a:cubicBezTo>
                    <a:cubicBezTo>
                      <a:pt x="143308" y="598452"/>
                      <a:pt x="143308" y="598452"/>
                      <a:pt x="143308" y="578359"/>
                    </a:cubicBezTo>
                    <a:cubicBezTo>
                      <a:pt x="143308" y="566303"/>
                      <a:pt x="151299" y="558265"/>
                      <a:pt x="159290" y="558265"/>
                    </a:cubicBezTo>
                    <a:lnTo>
                      <a:pt x="175272" y="554247"/>
                    </a:lnTo>
                    <a:cubicBezTo>
                      <a:pt x="175272" y="546210"/>
                      <a:pt x="179268" y="538172"/>
                      <a:pt x="187259" y="526116"/>
                    </a:cubicBezTo>
                    <a:cubicBezTo>
                      <a:pt x="187259" y="526116"/>
                      <a:pt x="187259" y="526116"/>
                      <a:pt x="179268" y="518079"/>
                    </a:cubicBezTo>
                    <a:cubicBezTo>
                      <a:pt x="171277" y="510042"/>
                      <a:pt x="171277" y="497986"/>
                      <a:pt x="179268" y="489949"/>
                    </a:cubicBezTo>
                    <a:cubicBezTo>
                      <a:pt x="179268" y="489949"/>
                      <a:pt x="179268" y="489949"/>
                      <a:pt x="195250" y="477893"/>
                    </a:cubicBezTo>
                    <a:cubicBezTo>
                      <a:pt x="199246" y="469856"/>
                      <a:pt x="211232" y="469856"/>
                      <a:pt x="219223" y="473874"/>
                    </a:cubicBezTo>
                    <a:cubicBezTo>
                      <a:pt x="219223" y="473874"/>
                      <a:pt x="219223" y="473874"/>
                      <a:pt x="231210" y="481911"/>
                    </a:cubicBezTo>
                    <a:cubicBezTo>
                      <a:pt x="239201" y="477893"/>
                      <a:pt x="251187" y="473874"/>
                      <a:pt x="259178" y="469856"/>
                    </a:cubicBezTo>
                    <a:cubicBezTo>
                      <a:pt x="259178" y="469856"/>
                      <a:pt x="259178" y="469856"/>
                      <a:pt x="263174" y="457800"/>
                    </a:cubicBezTo>
                    <a:cubicBezTo>
                      <a:pt x="263174" y="449762"/>
                      <a:pt x="271165" y="441725"/>
                      <a:pt x="283151" y="441725"/>
                    </a:cubicBezTo>
                    <a:close/>
                    <a:moveTo>
                      <a:pt x="550369" y="341975"/>
                    </a:moveTo>
                    <a:cubicBezTo>
                      <a:pt x="518354" y="345977"/>
                      <a:pt x="490341" y="373990"/>
                      <a:pt x="494343" y="410007"/>
                    </a:cubicBezTo>
                    <a:cubicBezTo>
                      <a:pt x="494343" y="446024"/>
                      <a:pt x="526358" y="474038"/>
                      <a:pt x="562375" y="470036"/>
                    </a:cubicBezTo>
                    <a:cubicBezTo>
                      <a:pt x="598391" y="466034"/>
                      <a:pt x="622403" y="434019"/>
                      <a:pt x="622403" y="402004"/>
                    </a:cubicBezTo>
                    <a:cubicBezTo>
                      <a:pt x="618401" y="365987"/>
                      <a:pt x="586386" y="337973"/>
                      <a:pt x="550369" y="341975"/>
                    </a:cubicBezTo>
                    <a:close/>
                    <a:moveTo>
                      <a:pt x="558373" y="225921"/>
                    </a:moveTo>
                    <a:cubicBezTo>
                      <a:pt x="570378" y="225921"/>
                      <a:pt x="578382" y="233925"/>
                      <a:pt x="578382" y="241928"/>
                    </a:cubicBezTo>
                    <a:cubicBezTo>
                      <a:pt x="578382" y="241928"/>
                      <a:pt x="578382" y="241928"/>
                      <a:pt x="582384" y="261938"/>
                    </a:cubicBezTo>
                    <a:cubicBezTo>
                      <a:pt x="598391" y="261938"/>
                      <a:pt x="610397" y="265940"/>
                      <a:pt x="622403" y="273943"/>
                    </a:cubicBezTo>
                    <a:cubicBezTo>
                      <a:pt x="622403" y="273943"/>
                      <a:pt x="622403" y="273943"/>
                      <a:pt x="634408" y="261938"/>
                    </a:cubicBezTo>
                    <a:cubicBezTo>
                      <a:pt x="642412" y="253934"/>
                      <a:pt x="654418" y="253934"/>
                      <a:pt x="662422" y="257936"/>
                    </a:cubicBezTo>
                    <a:cubicBezTo>
                      <a:pt x="662422" y="257936"/>
                      <a:pt x="662422" y="257936"/>
                      <a:pt x="686433" y="281947"/>
                    </a:cubicBezTo>
                    <a:cubicBezTo>
                      <a:pt x="694437" y="285949"/>
                      <a:pt x="694437" y="297955"/>
                      <a:pt x="690435" y="305958"/>
                    </a:cubicBezTo>
                    <a:cubicBezTo>
                      <a:pt x="690435" y="305958"/>
                      <a:pt x="690435" y="305958"/>
                      <a:pt x="678429" y="321966"/>
                    </a:cubicBezTo>
                    <a:cubicBezTo>
                      <a:pt x="686433" y="333972"/>
                      <a:pt x="690435" y="345977"/>
                      <a:pt x="694437" y="357983"/>
                    </a:cubicBezTo>
                    <a:cubicBezTo>
                      <a:pt x="694437" y="357983"/>
                      <a:pt x="694437" y="357983"/>
                      <a:pt x="714446" y="357983"/>
                    </a:cubicBezTo>
                    <a:cubicBezTo>
                      <a:pt x="726452" y="357983"/>
                      <a:pt x="734455" y="365987"/>
                      <a:pt x="734455" y="373990"/>
                    </a:cubicBezTo>
                    <a:cubicBezTo>
                      <a:pt x="734455" y="373990"/>
                      <a:pt x="734455" y="373990"/>
                      <a:pt x="738457" y="406005"/>
                    </a:cubicBezTo>
                    <a:cubicBezTo>
                      <a:pt x="738457" y="418011"/>
                      <a:pt x="730453" y="426015"/>
                      <a:pt x="722450" y="430017"/>
                    </a:cubicBezTo>
                    <a:cubicBezTo>
                      <a:pt x="722450" y="430017"/>
                      <a:pt x="722450" y="430017"/>
                      <a:pt x="702440" y="434019"/>
                    </a:cubicBezTo>
                    <a:cubicBezTo>
                      <a:pt x="698438" y="446024"/>
                      <a:pt x="694437" y="458030"/>
                      <a:pt x="690435" y="470036"/>
                    </a:cubicBezTo>
                    <a:cubicBezTo>
                      <a:pt x="690435" y="470036"/>
                      <a:pt x="690435" y="470036"/>
                      <a:pt x="702440" y="482041"/>
                    </a:cubicBezTo>
                    <a:cubicBezTo>
                      <a:pt x="710444" y="490045"/>
                      <a:pt x="710444" y="502051"/>
                      <a:pt x="706442" y="510055"/>
                    </a:cubicBezTo>
                    <a:cubicBezTo>
                      <a:pt x="706442" y="510055"/>
                      <a:pt x="706442" y="510055"/>
                      <a:pt x="682431" y="534066"/>
                    </a:cubicBezTo>
                    <a:cubicBezTo>
                      <a:pt x="678429" y="542070"/>
                      <a:pt x="666423" y="546071"/>
                      <a:pt x="658420" y="538068"/>
                    </a:cubicBezTo>
                    <a:cubicBezTo>
                      <a:pt x="658420" y="538068"/>
                      <a:pt x="658420" y="538068"/>
                      <a:pt x="638410" y="526062"/>
                    </a:cubicBezTo>
                    <a:cubicBezTo>
                      <a:pt x="630407" y="534066"/>
                      <a:pt x="618401" y="538068"/>
                      <a:pt x="606395" y="542070"/>
                    </a:cubicBezTo>
                    <a:cubicBezTo>
                      <a:pt x="606395" y="542070"/>
                      <a:pt x="606395" y="542070"/>
                      <a:pt x="606395" y="566081"/>
                    </a:cubicBezTo>
                    <a:cubicBezTo>
                      <a:pt x="606395" y="574085"/>
                      <a:pt x="598391" y="582088"/>
                      <a:pt x="586386" y="586090"/>
                    </a:cubicBezTo>
                    <a:cubicBezTo>
                      <a:pt x="586386" y="586090"/>
                      <a:pt x="586386" y="586090"/>
                      <a:pt x="554371" y="586090"/>
                    </a:cubicBezTo>
                    <a:cubicBezTo>
                      <a:pt x="546367" y="590092"/>
                      <a:pt x="534361" y="582088"/>
                      <a:pt x="534361" y="570083"/>
                    </a:cubicBezTo>
                    <a:cubicBezTo>
                      <a:pt x="534361" y="570083"/>
                      <a:pt x="534361" y="570083"/>
                      <a:pt x="530360" y="550073"/>
                    </a:cubicBezTo>
                    <a:cubicBezTo>
                      <a:pt x="518354" y="546071"/>
                      <a:pt x="506348" y="542070"/>
                      <a:pt x="494343" y="538068"/>
                    </a:cubicBezTo>
                    <a:cubicBezTo>
                      <a:pt x="494343" y="538068"/>
                      <a:pt x="494343" y="538068"/>
                      <a:pt x="478335" y="554075"/>
                    </a:cubicBezTo>
                    <a:cubicBezTo>
                      <a:pt x="470331" y="562079"/>
                      <a:pt x="458326" y="562079"/>
                      <a:pt x="454324" y="554075"/>
                    </a:cubicBezTo>
                    <a:cubicBezTo>
                      <a:pt x="454324" y="554075"/>
                      <a:pt x="454324" y="554075"/>
                      <a:pt x="426311" y="534066"/>
                    </a:cubicBezTo>
                    <a:cubicBezTo>
                      <a:pt x="418307" y="526062"/>
                      <a:pt x="418307" y="514056"/>
                      <a:pt x="422309" y="506053"/>
                    </a:cubicBezTo>
                    <a:cubicBezTo>
                      <a:pt x="422309" y="506053"/>
                      <a:pt x="422309" y="506053"/>
                      <a:pt x="438316" y="490045"/>
                    </a:cubicBezTo>
                    <a:cubicBezTo>
                      <a:pt x="430313" y="478040"/>
                      <a:pt x="426311" y="470036"/>
                      <a:pt x="422309" y="458030"/>
                    </a:cubicBezTo>
                    <a:cubicBezTo>
                      <a:pt x="422309" y="458030"/>
                      <a:pt x="422309" y="458030"/>
                      <a:pt x="398298" y="458030"/>
                    </a:cubicBezTo>
                    <a:cubicBezTo>
                      <a:pt x="386292" y="458030"/>
                      <a:pt x="378288" y="450026"/>
                      <a:pt x="378288" y="438020"/>
                    </a:cubicBezTo>
                    <a:cubicBezTo>
                      <a:pt x="378288" y="438020"/>
                      <a:pt x="378288" y="438020"/>
                      <a:pt x="374286" y="406005"/>
                    </a:cubicBezTo>
                    <a:cubicBezTo>
                      <a:pt x="374286" y="398002"/>
                      <a:pt x="382290" y="385996"/>
                      <a:pt x="390294" y="385996"/>
                    </a:cubicBezTo>
                    <a:cubicBezTo>
                      <a:pt x="390294" y="385996"/>
                      <a:pt x="390294" y="385996"/>
                      <a:pt x="414305" y="381994"/>
                    </a:cubicBezTo>
                    <a:cubicBezTo>
                      <a:pt x="414305" y="369989"/>
                      <a:pt x="418307" y="357983"/>
                      <a:pt x="422309" y="345977"/>
                    </a:cubicBezTo>
                    <a:cubicBezTo>
                      <a:pt x="422309" y="345977"/>
                      <a:pt x="422309" y="345977"/>
                      <a:pt x="410303" y="329970"/>
                    </a:cubicBezTo>
                    <a:cubicBezTo>
                      <a:pt x="402299" y="321966"/>
                      <a:pt x="402299" y="309960"/>
                      <a:pt x="410303" y="305958"/>
                    </a:cubicBezTo>
                    <a:cubicBezTo>
                      <a:pt x="410303" y="305958"/>
                      <a:pt x="410303" y="305958"/>
                      <a:pt x="430313" y="277945"/>
                    </a:cubicBezTo>
                    <a:cubicBezTo>
                      <a:pt x="434314" y="269942"/>
                      <a:pt x="446320" y="269942"/>
                      <a:pt x="454324" y="273943"/>
                    </a:cubicBezTo>
                    <a:cubicBezTo>
                      <a:pt x="454324" y="273943"/>
                      <a:pt x="454324" y="273943"/>
                      <a:pt x="470331" y="285949"/>
                    </a:cubicBezTo>
                    <a:cubicBezTo>
                      <a:pt x="482337" y="277945"/>
                      <a:pt x="494343" y="273943"/>
                      <a:pt x="506348" y="265940"/>
                    </a:cubicBezTo>
                    <a:cubicBezTo>
                      <a:pt x="506348" y="265940"/>
                      <a:pt x="506348" y="265940"/>
                      <a:pt x="506348" y="249932"/>
                    </a:cubicBezTo>
                    <a:cubicBezTo>
                      <a:pt x="506348" y="237927"/>
                      <a:pt x="514352" y="229923"/>
                      <a:pt x="526358" y="229923"/>
                    </a:cubicBezTo>
                    <a:cubicBezTo>
                      <a:pt x="526358" y="229923"/>
                      <a:pt x="526358" y="229923"/>
                      <a:pt x="558373" y="225921"/>
                    </a:cubicBezTo>
                    <a:close/>
                    <a:moveTo>
                      <a:pt x="219487" y="140549"/>
                    </a:moveTo>
                    <a:cubicBezTo>
                      <a:pt x="175589" y="140549"/>
                      <a:pt x="139673" y="176690"/>
                      <a:pt x="139673" y="216847"/>
                    </a:cubicBezTo>
                    <a:cubicBezTo>
                      <a:pt x="139673" y="261019"/>
                      <a:pt x="175589" y="297160"/>
                      <a:pt x="219487" y="297160"/>
                    </a:cubicBezTo>
                    <a:cubicBezTo>
                      <a:pt x="263384" y="297160"/>
                      <a:pt x="295309" y="261019"/>
                      <a:pt x="295309" y="216847"/>
                    </a:cubicBezTo>
                    <a:cubicBezTo>
                      <a:pt x="295309" y="176690"/>
                      <a:pt x="263384" y="140549"/>
                      <a:pt x="219487" y="140549"/>
                    </a:cubicBezTo>
                    <a:close/>
                    <a:moveTo>
                      <a:pt x="195543" y="0"/>
                    </a:moveTo>
                    <a:cubicBezTo>
                      <a:pt x="195543" y="0"/>
                      <a:pt x="195543" y="0"/>
                      <a:pt x="243431" y="0"/>
                    </a:cubicBezTo>
                    <a:cubicBezTo>
                      <a:pt x="251412" y="0"/>
                      <a:pt x="259393" y="8031"/>
                      <a:pt x="263384" y="16063"/>
                    </a:cubicBezTo>
                    <a:cubicBezTo>
                      <a:pt x="263384" y="16063"/>
                      <a:pt x="263384" y="16063"/>
                      <a:pt x="263384" y="44172"/>
                    </a:cubicBezTo>
                    <a:cubicBezTo>
                      <a:pt x="279346" y="48188"/>
                      <a:pt x="295309" y="56219"/>
                      <a:pt x="307281" y="64251"/>
                    </a:cubicBezTo>
                    <a:cubicBezTo>
                      <a:pt x="307281" y="64251"/>
                      <a:pt x="307281" y="64251"/>
                      <a:pt x="331225" y="48188"/>
                    </a:cubicBezTo>
                    <a:cubicBezTo>
                      <a:pt x="339206" y="40157"/>
                      <a:pt x="347188" y="40157"/>
                      <a:pt x="355169" y="48188"/>
                    </a:cubicBezTo>
                    <a:cubicBezTo>
                      <a:pt x="355169" y="48188"/>
                      <a:pt x="355169" y="48188"/>
                      <a:pt x="391085" y="80314"/>
                    </a:cubicBezTo>
                    <a:cubicBezTo>
                      <a:pt x="395076" y="88345"/>
                      <a:pt x="399066" y="100392"/>
                      <a:pt x="391085" y="108423"/>
                    </a:cubicBezTo>
                    <a:cubicBezTo>
                      <a:pt x="391085" y="108423"/>
                      <a:pt x="391085" y="108423"/>
                      <a:pt x="375122" y="128502"/>
                    </a:cubicBezTo>
                    <a:cubicBezTo>
                      <a:pt x="379113" y="144564"/>
                      <a:pt x="387094" y="156611"/>
                      <a:pt x="391085" y="172674"/>
                    </a:cubicBezTo>
                    <a:cubicBezTo>
                      <a:pt x="391085" y="172674"/>
                      <a:pt x="391085" y="172674"/>
                      <a:pt x="419020" y="176690"/>
                    </a:cubicBezTo>
                    <a:cubicBezTo>
                      <a:pt x="427001" y="176690"/>
                      <a:pt x="434982" y="184721"/>
                      <a:pt x="434982" y="196768"/>
                    </a:cubicBezTo>
                    <a:cubicBezTo>
                      <a:pt x="434982" y="196768"/>
                      <a:pt x="434982" y="196768"/>
                      <a:pt x="434982" y="240941"/>
                    </a:cubicBezTo>
                    <a:cubicBezTo>
                      <a:pt x="434982" y="252988"/>
                      <a:pt x="427001" y="261019"/>
                      <a:pt x="419020" y="261019"/>
                    </a:cubicBezTo>
                    <a:cubicBezTo>
                      <a:pt x="419020" y="261019"/>
                      <a:pt x="419020" y="261019"/>
                      <a:pt x="391085" y="265035"/>
                    </a:cubicBezTo>
                    <a:cubicBezTo>
                      <a:pt x="387094" y="281098"/>
                      <a:pt x="379113" y="293145"/>
                      <a:pt x="371132" y="309207"/>
                    </a:cubicBezTo>
                    <a:cubicBezTo>
                      <a:pt x="371132" y="309207"/>
                      <a:pt x="371132" y="309207"/>
                      <a:pt x="391085" y="333301"/>
                    </a:cubicBezTo>
                    <a:cubicBezTo>
                      <a:pt x="399066" y="341333"/>
                      <a:pt x="395076" y="349364"/>
                      <a:pt x="391085" y="357396"/>
                    </a:cubicBezTo>
                    <a:cubicBezTo>
                      <a:pt x="391085" y="357396"/>
                      <a:pt x="391085" y="357396"/>
                      <a:pt x="355169" y="393537"/>
                    </a:cubicBezTo>
                    <a:cubicBezTo>
                      <a:pt x="347188" y="397552"/>
                      <a:pt x="339206" y="401568"/>
                      <a:pt x="331225" y="393537"/>
                    </a:cubicBezTo>
                    <a:cubicBezTo>
                      <a:pt x="331225" y="393537"/>
                      <a:pt x="331225" y="393537"/>
                      <a:pt x="307281" y="373458"/>
                    </a:cubicBezTo>
                    <a:cubicBezTo>
                      <a:pt x="291318" y="381490"/>
                      <a:pt x="279346" y="389521"/>
                      <a:pt x="263384" y="393537"/>
                    </a:cubicBezTo>
                    <a:cubicBezTo>
                      <a:pt x="263384" y="393537"/>
                      <a:pt x="263384" y="393537"/>
                      <a:pt x="259393" y="421646"/>
                    </a:cubicBezTo>
                    <a:cubicBezTo>
                      <a:pt x="259393" y="433693"/>
                      <a:pt x="251412" y="441725"/>
                      <a:pt x="239440" y="441725"/>
                    </a:cubicBezTo>
                    <a:cubicBezTo>
                      <a:pt x="239440" y="441725"/>
                      <a:pt x="239440" y="441725"/>
                      <a:pt x="191552" y="441725"/>
                    </a:cubicBezTo>
                    <a:cubicBezTo>
                      <a:pt x="183571" y="441725"/>
                      <a:pt x="175589" y="433693"/>
                      <a:pt x="171599" y="421646"/>
                    </a:cubicBezTo>
                    <a:cubicBezTo>
                      <a:pt x="171599" y="421646"/>
                      <a:pt x="171599" y="421646"/>
                      <a:pt x="167608" y="389521"/>
                    </a:cubicBezTo>
                    <a:cubicBezTo>
                      <a:pt x="155636" y="385505"/>
                      <a:pt x="143664" y="381490"/>
                      <a:pt x="127701" y="373458"/>
                    </a:cubicBezTo>
                    <a:cubicBezTo>
                      <a:pt x="127701" y="373458"/>
                      <a:pt x="127701" y="373458"/>
                      <a:pt x="103757" y="393537"/>
                    </a:cubicBezTo>
                    <a:cubicBezTo>
                      <a:pt x="95776" y="397552"/>
                      <a:pt x="87794" y="397552"/>
                      <a:pt x="79813" y="393537"/>
                    </a:cubicBezTo>
                    <a:cubicBezTo>
                      <a:pt x="79813" y="393537"/>
                      <a:pt x="79813" y="393537"/>
                      <a:pt x="43897" y="357396"/>
                    </a:cubicBezTo>
                    <a:cubicBezTo>
                      <a:pt x="39906" y="349364"/>
                      <a:pt x="35916" y="337317"/>
                      <a:pt x="43897" y="329286"/>
                    </a:cubicBezTo>
                    <a:cubicBezTo>
                      <a:pt x="43897" y="329286"/>
                      <a:pt x="43897" y="329286"/>
                      <a:pt x="63850" y="305192"/>
                    </a:cubicBezTo>
                    <a:cubicBezTo>
                      <a:pt x="55869" y="293145"/>
                      <a:pt x="51878" y="281098"/>
                      <a:pt x="47888" y="269051"/>
                    </a:cubicBezTo>
                    <a:lnTo>
                      <a:pt x="15962" y="265035"/>
                    </a:lnTo>
                    <a:cubicBezTo>
                      <a:pt x="7981" y="265035"/>
                      <a:pt x="0" y="252988"/>
                      <a:pt x="0" y="244956"/>
                    </a:cubicBezTo>
                    <a:cubicBezTo>
                      <a:pt x="0" y="244956"/>
                      <a:pt x="0" y="244956"/>
                      <a:pt x="0" y="196768"/>
                    </a:cubicBezTo>
                    <a:cubicBezTo>
                      <a:pt x="0" y="188737"/>
                      <a:pt x="7981" y="176690"/>
                      <a:pt x="15962" y="176690"/>
                    </a:cubicBezTo>
                    <a:cubicBezTo>
                      <a:pt x="15962" y="176690"/>
                      <a:pt x="15962" y="176690"/>
                      <a:pt x="43897" y="172674"/>
                    </a:cubicBezTo>
                    <a:cubicBezTo>
                      <a:pt x="47888" y="160627"/>
                      <a:pt x="55869" y="144564"/>
                      <a:pt x="63850" y="132517"/>
                    </a:cubicBezTo>
                    <a:cubicBezTo>
                      <a:pt x="63850" y="132517"/>
                      <a:pt x="63850" y="132517"/>
                      <a:pt x="43897" y="108423"/>
                    </a:cubicBezTo>
                    <a:cubicBezTo>
                      <a:pt x="35916" y="100392"/>
                      <a:pt x="39906" y="88345"/>
                      <a:pt x="43897" y="80314"/>
                    </a:cubicBezTo>
                    <a:cubicBezTo>
                      <a:pt x="43897" y="80314"/>
                      <a:pt x="43897" y="80314"/>
                      <a:pt x="79813" y="48188"/>
                    </a:cubicBezTo>
                    <a:cubicBezTo>
                      <a:pt x="87794" y="40157"/>
                      <a:pt x="95776" y="40157"/>
                      <a:pt x="103757" y="48188"/>
                    </a:cubicBezTo>
                    <a:cubicBezTo>
                      <a:pt x="103757" y="48188"/>
                      <a:pt x="103757" y="48188"/>
                      <a:pt x="127701" y="64251"/>
                    </a:cubicBezTo>
                    <a:cubicBezTo>
                      <a:pt x="139673" y="56219"/>
                      <a:pt x="155636" y="48188"/>
                      <a:pt x="171599" y="44172"/>
                    </a:cubicBezTo>
                    <a:cubicBezTo>
                      <a:pt x="171599" y="44172"/>
                      <a:pt x="171599" y="44172"/>
                      <a:pt x="175589" y="16063"/>
                    </a:cubicBezTo>
                    <a:cubicBezTo>
                      <a:pt x="175589" y="8031"/>
                      <a:pt x="183571" y="0"/>
                      <a:pt x="19554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rmAutofit/>
              </a:bodyPr>
              <a:lstStyle/>
              <a:p>
                <a:pPr defTabSz="68532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sz="150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1" name="îslidè">
                <a:extLst>
                  <a:ext uri="{FF2B5EF4-FFF2-40B4-BE49-F238E27FC236}">
                    <a16:creationId xmlns:a16="http://schemas.microsoft.com/office/drawing/2014/main" id="{6D6D5C13-1F6A-44CA-93C2-6FFF0E888182}"/>
                  </a:ext>
                </a:extLst>
              </p:cNvPr>
              <p:cNvSpPr/>
              <p:nvPr/>
            </p:nvSpPr>
            <p:spPr bwMode="auto">
              <a:xfrm>
                <a:off x="6751645" y="2336245"/>
                <a:ext cx="451552" cy="661141"/>
              </a:xfrm>
              <a:custGeom>
                <a:avLst/>
                <a:gdLst>
                  <a:gd name="T0" fmla="*/ 109 w 112"/>
                  <a:gd name="T1" fmla="*/ 41 h 163"/>
                  <a:gd name="T2" fmla="*/ 107 w 112"/>
                  <a:gd name="T3" fmla="*/ 34 h 163"/>
                  <a:gd name="T4" fmla="*/ 55 w 112"/>
                  <a:gd name="T5" fmla="*/ 0 h 163"/>
                  <a:gd name="T6" fmla="*/ 0 w 112"/>
                  <a:gd name="T7" fmla="*/ 51 h 163"/>
                  <a:gd name="T8" fmla="*/ 0 w 112"/>
                  <a:gd name="T9" fmla="*/ 57 h 163"/>
                  <a:gd name="T10" fmla="*/ 0 w 112"/>
                  <a:gd name="T11" fmla="*/ 62 h 163"/>
                  <a:gd name="T12" fmla="*/ 24 w 112"/>
                  <a:gd name="T13" fmla="*/ 111 h 163"/>
                  <a:gd name="T14" fmla="*/ 56 w 112"/>
                  <a:gd name="T15" fmla="*/ 163 h 163"/>
                  <a:gd name="T16" fmla="*/ 75 w 112"/>
                  <a:gd name="T17" fmla="*/ 130 h 163"/>
                  <a:gd name="T18" fmla="*/ 81 w 112"/>
                  <a:gd name="T19" fmla="*/ 120 h 163"/>
                  <a:gd name="T20" fmla="*/ 85 w 112"/>
                  <a:gd name="T21" fmla="*/ 114 h 163"/>
                  <a:gd name="T22" fmla="*/ 112 w 112"/>
                  <a:gd name="T23" fmla="*/ 58 h 163"/>
                  <a:gd name="T24" fmla="*/ 112 w 112"/>
                  <a:gd name="T25" fmla="*/ 50 h 163"/>
                  <a:gd name="T26" fmla="*/ 109 w 112"/>
                  <a:gd name="T27" fmla="*/ 41 h 163"/>
                  <a:gd name="T28" fmla="*/ 56 w 112"/>
                  <a:gd name="T29" fmla="*/ 75 h 163"/>
                  <a:gd name="T30" fmla="*/ 36 w 112"/>
                  <a:gd name="T31" fmla="*/ 62 h 163"/>
                  <a:gd name="T32" fmla="*/ 36 w 112"/>
                  <a:gd name="T33" fmla="*/ 57 h 163"/>
                  <a:gd name="T34" fmla="*/ 36 w 112"/>
                  <a:gd name="T35" fmla="*/ 52 h 163"/>
                  <a:gd name="T36" fmla="*/ 56 w 112"/>
                  <a:gd name="T37" fmla="*/ 34 h 163"/>
                  <a:gd name="T38" fmla="*/ 77 w 112"/>
                  <a:gd name="T39" fmla="*/ 55 h 163"/>
                  <a:gd name="T40" fmla="*/ 56 w 112"/>
                  <a:gd name="T41" fmla="*/ 75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2" h="163">
                    <a:moveTo>
                      <a:pt x="109" y="41"/>
                    </a:moveTo>
                    <a:cubicBezTo>
                      <a:pt x="109" y="38"/>
                      <a:pt x="108" y="36"/>
                      <a:pt x="107" y="34"/>
                    </a:cubicBezTo>
                    <a:cubicBezTo>
                      <a:pt x="96" y="9"/>
                      <a:pt x="74" y="0"/>
                      <a:pt x="55" y="0"/>
                    </a:cubicBezTo>
                    <a:cubicBezTo>
                      <a:pt x="30" y="0"/>
                      <a:pt x="3" y="16"/>
                      <a:pt x="0" y="51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8"/>
                      <a:pt x="0" y="60"/>
                      <a:pt x="0" y="62"/>
                    </a:cubicBezTo>
                    <a:cubicBezTo>
                      <a:pt x="2" y="78"/>
                      <a:pt x="15" y="95"/>
                      <a:pt x="24" y="111"/>
                    </a:cubicBezTo>
                    <a:cubicBezTo>
                      <a:pt x="35" y="129"/>
                      <a:pt x="45" y="146"/>
                      <a:pt x="56" y="163"/>
                    </a:cubicBezTo>
                    <a:cubicBezTo>
                      <a:pt x="62" y="152"/>
                      <a:pt x="69" y="141"/>
                      <a:pt x="75" y="130"/>
                    </a:cubicBezTo>
                    <a:cubicBezTo>
                      <a:pt x="77" y="127"/>
                      <a:pt x="79" y="123"/>
                      <a:pt x="81" y="120"/>
                    </a:cubicBezTo>
                    <a:cubicBezTo>
                      <a:pt x="82" y="118"/>
                      <a:pt x="84" y="116"/>
                      <a:pt x="85" y="114"/>
                    </a:cubicBezTo>
                    <a:cubicBezTo>
                      <a:pt x="96" y="96"/>
                      <a:pt x="112" y="76"/>
                      <a:pt x="112" y="58"/>
                    </a:cubicBezTo>
                    <a:cubicBezTo>
                      <a:pt x="112" y="50"/>
                      <a:pt x="112" y="50"/>
                      <a:pt x="112" y="50"/>
                    </a:cubicBezTo>
                    <a:cubicBezTo>
                      <a:pt x="112" y="48"/>
                      <a:pt x="110" y="41"/>
                      <a:pt x="109" y="41"/>
                    </a:cubicBezTo>
                    <a:close/>
                    <a:moveTo>
                      <a:pt x="56" y="75"/>
                    </a:moveTo>
                    <a:cubicBezTo>
                      <a:pt x="48" y="75"/>
                      <a:pt x="40" y="72"/>
                      <a:pt x="36" y="62"/>
                    </a:cubicBezTo>
                    <a:cubicBezTo>
                      <a:pt x="36" y="60"/>
                      <a:pt x="36" y="57"/>
                      <a:pt x="36" y="57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36" y="40"/>
                      <a:pt x="47" y="34"/>
                      <a:pt x="56" y="34"/>
                    </a:cubicBezTo>
                    <a:cubicBezTo>
                      <a:pt x="68" y="34"/>
                      <a:pt x="77" y="43"/>
                      <a:pt x="77" y="55"/>
                    </a:cubicBezTo>
                    <a:cubicBezTo>
                      <a:pt x="77" y="66"/>
                      <a:pt x="67" y="75"/>
                      <a:pt x="56" y="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rmAutofit/>
              </a:bodyPr>
              <a:lstStyle/>
              <a:p>
                <a:pPr defTabSz="68532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sz="1500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" name="îsļîḍé">
                <a:extLst>
                  <a:ext uri="{FF2B5EF4-FFF2-40B4-BE49-F238E27FC236}">
                    <a16:creationId xmlns:a16="http://schemas.microsoft.com/office/drawing/2014/main" id="{6C299F58-8CDB-49B8-B991-253AA3950069}"/>
                  </a:ext>
                </a:extLst>
              </p:cNvPr>
              <p:cNvSpPr/>
              <p:nvPr/>
            </p:nvSpPr>
            <p:spPr bwMode="auto">
              <a:xfrm>
                <a:off x="5519062" y="4599684"/>
                <a:ext cx="557199" cy="564015"/>
              </a:xfrm>
              <a:custGeom>
                <a:avLst/>
                <a:gdLst>
                  <a:gd name="connsiteX0" fmla="*/ 184459 w 551315"/>
                  <a:gd name="connsiteY0" fmla="*/ 375973 h 558059"/>
                  <a:gd name="connsiteX1" fmla="*/ 366857 w 551315"/>
                  <a:gd name="connsiteY1" fmla="*/ 375973 h 558059"/>
                  <a:gd name="connsiteX2" fmla="*/ 382717 w 551315"/>
                  <a:gd name="connsiteY2" fmla="*/ 392459 h 558059"/>
                  <a:gd name="connsiteX3" fmla="*/ 366857 w 551315"/>
                  <a:gd name="connsiteY3" fmla="*/ 413065 h 558059"/>
                  <a:gd name="connsiteX4" fmla="*/ 184459 w 551315"/>
                  <a:gd name="connsiteY4" fmla="*/ 413065 h 558059"/>
                  <a:gd name="connsiteX5" fmla="*/ 168598 w 551315"/>
                  <a:gd name="connsiteY5" fmla="*/ 392459 h 558059"/>
                  <a:gd name="connsiteX6" fmla="*/ 184459 w 551315"/>
                  <a:gd name="connsiteY6" fmla="*/ 375973 h 558059"/>
                  <a:gd name="connsiteX7" fmla="*/ 147524 w 551315"/>
                  <a:gd name="connsiteY7" fmla="*/ 300104 h 558059"/>
                  <a:gd name="connsiteX8" fmla="*/ 403792 w 551315"/>
                  <a:gd name="connsiteY8" fmla="*/ 300104 h 558059"/>
                  <a:gd name="connsiteX9" fmla="*/ 419809 w 551315"/>
                  <a:gd name="connsiteY9" fmla="*/ 320336 h 558059"/>
                  <a:gd name="connsiteX10" fmla="*/ 403792 w 551315"/>
                  <a:gd name="connsiteY10" fmla="*/ 340567 h 558059"/>
                  <a:gd name="connsiteX11" fmla="*/ 147524 w 551315"/>
                  <a:gd name="connsiteY11" fmla="*/ 340567 h 558059"/>
                  <a:gd name="connsiteX12" fmla="*/ 131507 w 551315"/>
                  <a:gd name="connsiteY12" fmla="*/ 320336 h 558059"/>
                  <a:gd name="connsiteX13" fmla="*/ 147524 w 551315"/>
                  <a:gd name="connsiteY13" fmla="*/ 300104 h 558059"/>
                  <a:gd name="connsiteX14" fmla="*/ 115856 w 551315"/>
                  <a:gd name="connsiteY14" fmla="*/ 256948 h 558059"/>
                  <a:gd name="connsiteX15" fmla="*/ 83896 w 551315"/>
                  <a:gd name="connsiteY15" fmla="*/ 285052 h 558059"/>
                  <a:gd name="connsiteX16" fmla="*/ 83896 w 551315"/>
                  <a:gd name="connsiteY16" fmla="*/ 441630 h 558059"/>
                  <a:gd name="connsiteX17" fmla="*/ 115856 w 551315"/>
                  <a:gd name="connsiteY17" fmla="*/ 469733 h 558059"/>
                  <a:gd name="connsiteX18" fmla="*/ 435459 w 551315"/>
                  <a:gd name="connsiteY18" fmla="*/ 469733 h 558059"/>
                  <a:gd name="connsiteX19" fmla="*/ 467419 w 551315"/>
                  <a:gd name="connsiteY19" fmla="*/ 441630 h 558059"/>
                  <a:gd name="connsiteX20" fmla="*/ 467419 w 551315"/>
                  <a:gd name="connsiteY20" fmla="*/ 285052 h 558059"/>
                  <a:gd name="connsiteX21" fmla="*/ 435459 w 551315"/>
                  <a:gd name="connsiteY21" fmla="*/ 256948 h 558059"/>
                  <a:gd name="connsiteX22" fmla="*/ 115856 w 551315"/>
                  <a:gd name="connsiteY22" fmla="*/ 256948 h 558059"/>
                  <a:gd name="connsiteX23" fmla="*/ 160168 w 551315"/>
                  <a:gd name="connsiteY23" fmla="*/ 0 h 558059"/>
                  <a:gd name="connsiteX24" fmla="*/ 391147 w 551315"/>
                  <a:gd name="connsiteY24" fmla="*/ 0 h 558059"/>
                  <a:gd name="connsiteX25" fmla="*/ 391147 w 551315"/>
                  <a:gd name="connsiteY25" fmla="*/ 92470 h 558059"/>
                  <a:gd name="connsiteX26" fmla="*/ 379200 w 551315"/>
                  <a:gd name="connsiteY26" fmla="*/ 104531 h 558059"/>
                  <a:gd name="connsiteX27" fmla="*/ 172115 w 551315"/>
                  <a:gd name="connsiteY27" fmla="*/ 104531 h 558059"/>
                  <a:gd name="connsiteX28" fmla="*/ 160168 w 551315"/>
                  <a:gd name="connsiteY28" fmla="*/ 92470 h 558059"/>
                  <a:gd name="connsiteX29" fmla="*/ 160168 w 551315"/>
                  <a:gd name="connsiteY29" fmla="*/ 0 h 558059"/>
                  <a:gd name="connsiteX30" fmla="*/ 51935 w 551315"/>
                  <a:gd name="connsiteY30" fmla="*/ 0 h 558059"/>
                  <a:gd name="connsiteX31" fmla="*/ 123846 w 551315"/>
                  <a:gd name="connsiteY31" fmla="*/ 0 h 558059"/>
                  <a:gd name="connsiteX32" fmla="*/ 123846 w 551315"/>
                  <a:gd name="connsiteY32" fmla="*/ 92341 h 558059"/>
                  <a:gd name="connsiteX33" fmla="*/ 171787 w 551315"/>
                  <a:gd name="connsiteY33" fmla="*/ 140519 h 558059"/>
                  <a:gd name="connsiteX34" fmla="*/ 379529 w 551315"/>
                  <a:gd name="connsiteY34" fmla="*/ 140519 h 558059"/>
                  <a:gd name="connsiteX35" fmla="*/ 427469 w 551315"/>
                  <a:gd name="connsiteY35" fmla="*/ 92341 h 558059"/>
                  <a:gd name="connsiteX36" fmla="*/ 427469 w 551315"/>
                  <a:gd name="connsiteY36" fmla="*/ 24089 h 558059"/>
                  <a:gd name="connsiteX37" fmla="*/ 543325 w 551315"/>
                  <a:gd name="connsiteY37" fmla="*/ 140519 h 558059"/>
                  <a:gd name="connsiteX38" fmla="*/ 551315 w 551315"/>
                  <a:gd name="connsiteY38" fmla="*/ 160593 h 558059"/>
                  <a:gd name="connsiteX39" fmla="*/ 551315 w 551315"/>
                  <a:gd name="connsiteY39" fmla="*/ 505867 h 558059"/>
                  <a:gd name="connsiteX40" fmla="*/ 499380 w 551315"/>
                  <a:gd name="connsiteY40" fmla="*/ 558059 h 558059"/>
                  <a:gd name="connsiteX41" fmla="*/ 51935 w 551315"/>
                  <a:gd name="connsiteY41" fmla="*/ 558059 h 558059"/>
                  <a:gd name="connsiteX42" fmla="*/ 0 w 551315"/>
                  <a:gd name="connsiteY42" fmla="*/ 505867 h 558059"/>
                  <a:gd name="connsiteX43" fmla="*/ 0 w 551315"/>
                  <a:gd name="connsiteY43" fmla="*/ 52193 h 558059"/>
                  <a:gd name="connsiteX44" fmla="*/ 51935 w 551315"/>
                  <a:gd name="connsiteY44" fmla="*/ 0 h 55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51315" h="558059">
                    <a:moveTo>
                      <a:pt x="184459" y="375973"/>
                    </a:moveTo>
                    <a:cubicBezTo>
                      <a:pt x="184459" y="375973"/>
                      <a:pt x="184459" y="375973"/>
                      <a:pt x="366857" y="375973"/>
                    </a:cubicBezTo>
                    <a:cubicBezTo>
                      <a:pt x="374787" y="375973"/>
                      <a:pt x="382717" y="384216"/>
                      <a:pt x="382717" y="392459"/>
                    </a:cubicBezTo>
                    <a:cubicBezTo>
                      <a:pt x="382717" y="404823"/>
                      <a:pt x="374787" y="413065"/>
                      <a:pt x="366857" y="413065"/>
                    </a:cubicBezTo>
                    <a:cubicBezTo>
                      <a:pt x="366857" y="413065"/>
                      <a:pt x="366857" y="413065"/>
                      <a:pt x="184459" y="413065"/>
                    </a:cubicBezTo>
                    <a:cubicBezTo>
                      <a:pt x="176529" y="413065"/>
                      <a:pt x="168598" y="404823"/>
                      <a:pt x="168598" y="392459"/>
                    </a:cubicBezTo>
                    <a:cubicBezTo>
                      <a:pt x="168598" y="384216"/>
                      <a:pt x="176529" y="375973"/>
                      <a:pt x="184459" y="375973"/>
                    </a:cubicBezTo>
                    <a:close/>
                    <a:moveTo>
                      <a:pt x="147524" y="300104"/>
                    </a:moveTo>
                    <a:cubicBezTo>
                      <a:pt x="147524" y="300104"/>
                      <a:pt x="147524" y="300104"/>
                      <a:pt x="403792" y="300104"/>
                    </a:cubicBezTo>
                    <a:cubicBezTo>
                      <a:pt x="411801" y="300104"/>
                      <a:pt x="419809" y="308197"/>
                      <a:pt x="419809" y="320336"/>
                    </a:cubicBezTo>
                    <a:cubicBezTo>
                      <a:pt x="419809" y="332475"/>
                      <a:pt x="411801" y="340567"/>
                      <a:pt x="403792" y="340567"/>
                    </a:cubicBezTo>
                    <a:cubicBezTo>
                      <a:pt x="403792" y="340567"/>
                      <a:pt x="403792" y="340567"/>
                      <a:pt x="147524" y="340567"/>
                    </a:cubicBezTo>
                    <a:cubicBezTo>
                      <a:pt x="139515" y="340567"/>
                      <a:pt x="131507" y="332475"/>
                      <a:pt x="131507" y="320336"/>
                    </a:cubicBezTo>
                    <a:cubicBezTo>
                      <a:pt x="131507" y="308197"/>
                      <a:pt x="139515" y="300104"/>
                      <a:pt x="147524" y="300104"/>
                    </a:cubicBezTo>
                    <a:close/>
                    <a:moveTo>
                      <a:pt x="115856" y="256948"/>
                    </a:moveTo>
                    <a:cubicBezTo>
                      <a:pt x="99876" y="256948"/>
                      <a:pt x="83896" y="268993"/>
                      <a:pt x="83896" y="285052"/>
                    </a:cubicBezTo>
                    <a:cubicBezTo>
                      <a:pt x="83896" y="285052"/>
                      <a:pt x="83896" y="285052"/>
                      <a:pt x="83896" y="441630"/>
                    </a:cubicBezTo>
                    <a:cubicBezTo>
                      <a:pt x="83896" y="457689"/>
                      <a:pt x="99876" y="469733"/>
                      <a:pt x="115856" y="469733"/>
                    </a:cubicBezTo>
                    <a:cubicBezTo>
                      <a:pt x="115856" y="469733"/>
                      <a:pt x="115856" y="469733"/>
                      <a:pt x="435459" y="469733"/>
                    </a:cubicBezTo>
                    <a:cubicBezTo>
                      <a:pt x="451439" y="469733"/>
                      <a:pt x="467419" y="457689"/>
                      <a:pt x="467419" y="441630"/>
                    </a:cubicBezTo>
                    <a:lnTo>
                      <a:pt x="467419" y="285052"/>
                    </a:lnTo>
                    <a:cubicBezTo>
                      <a:pt x="467419" y="268993"/>
                      <a:pt x="451439" y="256948"/>
                      <a:pt x="435459" y="256948"/>
                    </a:cubicBezTo>
                    <a:cubicBezTo>
                      <a:pt x="435459" y="256948"/>
                      <a:pt x="435459" y="256948"/>
                      <a:pt x="115856" y="256948"/>
                    </a:cubicBezTo>
                    <a:close/>
                    <a:moveTo>
                      <a:pt x="160168" y="0"/>
                    </a:moveTo>
                    <a:cubicBezTo>
                      <a:pt x="160168" y="0"/>
                      <a:pt x="160168" y="0"/>
                      <a:pt x="391147" y="0"/>
                    </a:cubicBezTo>
                    <a:cubicBezTo>
                      <a:pt x="391147" y="0"/>
                      <a:pt x="391147" y="0"/>
                      <a:pt x="391147" y="92470"/>
                    </a:cubicBezTo>
                    <a:cubicBezTo>
                      <a:pt x="391147" y="100511"/>
                      <a:pt x="383182" y="104531"/>
                      <a:pt x="379200" y="104531"/>
                    </a:cubicBezTo>
                    <a:cubicBezTo>
                      <a:pt x="379200" y="104531"/>
                      <a:pt x="379200" y="104531"/>
                      <a:pt x="172115" y="104531"/>
                    </a:cubicBezTo>
                    <a:cubicBezTo>
                      <a:pt x="168133" y="104531"/>
                      <a:pt x="160168" y="100511"/>
                      <a:pt x="160168" y="92470"/>
                    </a:cubicBezTo>
                    <a:cubicBezTo>
                      <a:pt x="160168" y="92470"/>
                      <a:pt x="160168" y="92470"/>
                      <a:pt x="160168" y="0"/>
                    </a:cubicBezTo>
                    <a:close/>
                    <a:moveTo>
                      <a:pt x="51935" y="0"/>
                    </a:moveTo>
                    <a:cubicBezTo>
                      <a:pt x="51935" y="0"/>
                      <a:pt x="51935" y="0"/>
                      <a:pt x="123846" y="0"/>
                    </a:cubicBezTo>
                    <a:cubicBezTo>
                      <a:pt x="123846" y="0"/>
                      <a:pt x="123846" y="0"/>
                      <a:pt x="123846" y="92341"/>
                    </a:cubicBezTo>
                    <a:cubicBezTo>
                      <a:pt x="123846" y="120445"/>
                      <a:pt x="147816" y="140519"/>
                      <a:pt x="171787" y="140519"/>
                    </a:cubicBezTo>
                    <a:cubicBezTo>
                      <a:pt x="171787" y="140519"/>
                      <a:pt x="171787" y="140519"/>
                      <a:pt x="379529" y="140519"/>
                    </a:cubicBezTo>
                    <a:cubicBezTo>
                      <a:pt x="403499" y="140519"/>
                      <a:pt x="427469" y="120445"/>
                      <a:pt x="427469" y="92341"/>
                    </a:cubicBezTo>
                    <a:cubicBezTo>
                      <a:pt x="427469" y="92341"/>
                      <a:pt x="427469" y="92341"/>
                      <a:pt x="427469" y="24089"/>
                    </a:cubicBezTo>
                    <a:cubicBezTo>
                      <a:pt x="427469" y="24089"/>
                      <a:pt x="427469" y="24089"/>
                      <a:pt x="543325" y="140519"/>
                    </a:cubicBezTo>
                    <a:cubicBezTo>
                      <a:pt x="547320" y="148548"/>
                      <a:pt x="551315" y="152563"/>
                      <a:pt x="551315" y="160593"/>
                    </a:cubicBezTo>
                    <a:cubicBezTo>
                      <a:pt x="551315" y="160593"/>
                      <a:pt x="551315" y="160593"/>
                      <a:pt x="551315" y="505867"/>
                    </a:cubicBezTo>
                    <a:cubicBezTo>
                      <a:pt x="551315" y="533970"/>
                      <a:pt x="527345" y="558059"/>
                      <a:pt x="499380" y="558059"/>
                    </a:cubicBezTo>
                    <a:cubicBezTo>
                      <a:pt x="499380" y="558059"/>
                      <a:pt x="499380" y="558059"/>
                      <a:pt x="51935" y="558059"/>
                    </a:cubicBezTo>
                    <a:cubicBezTo>
                      <a:pt x="23970" y="558059"/>
                      <a:pt x="0" y="533970"/>
                      <a:pt x="0" y="505867"/>
                    </a:cubicBezTo>
                    <a:cubicBezTo>
                      <a:pt x="0" y="505867"/>
                      <a:pt x="0" y="505867"/>
                      <a:pt x="0" y="52193"/>
                    </a:cubicBezTo>
                    <a:cubicBezTo>
                      <a:pt x="0" y="24089"/>
                      <a:pt x="23970" y="0"/>
                      <a:pt x="5193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rmAutofit/>
              </a:bodyPr>
              <a:lstStyle/>
              <a:p>
                <a:pPr defTabSz="68532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sz="150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3" name="í$ļíḓè">
                <a:extLst>
                  <a:ext uri="{FF2B5EF4-FFF2-40B4-BE49-F238E27FC236}">
                    <a16:creationId xmlns:a16="http://schemas.microsoft.com/office/drawing/2014/main" id="{63FCB3EE-33EA-462C-AD54-10D0FD4ACF89}"/>
                  </a:ext>
                </a:extLst>
              </p:cNvPr>
              <p:cNvSpPr txBox="1"/>
              <p:nvPr/>
            </p:nvSpPr>
            <p:spPr>
              <a:xfrm>
                <a:off x="5170588" y="3136667"/>
                <a:ext cx="1855595" cy="92465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 anchor="ctr">
                <a:noAutofit/>
              </a:bodyPr>
              <a:lstStyle/>
              <a:p>
                <a:pPr algn="ctr" defTabSz="685324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300" b="1" dirty="0" smtClean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盤中</a:t>
                </a:r>
                <a:endParaRPr kumimoji="0" lang="en-US" altLang="zh-TW" sz="2300" b="1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defTabSz="685324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300" b="1" dirty="0" smtClean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零股交易</a:t>
                </a:r>
                <a:endParaRPr kumimoji="0" lang="en-US" altLang="zh-CN" sz="23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7" name="ísḷïdé">
              <a:extLst>
                <a:ext uri="{FF2B5EF4-FFF2-40B4-BE49-F238E27FC236}">
                  <a16:creationId xmlns:a16="http://schemas.microsoft.com/office/drawing/2014/main" id="{79AA3113-A5E9-48BD-8D35-4575C8B53517}"/>
                </a:ext>
              </a:extLst>
            </p:cNvPr>
            <p:cNvGrpSpPr/>
            <p:nvPr/>
          </p:nvGrpSpPr>
          <p:grpSpPr>
            <a:xfrm>
              <a:off x="673099" y="1173257"/>
              <a:ext cx="4069440" cy="1685686"/>
              <a:chOff x="673099" y="1173257"/>
              <a:chExt cx="4069440" cy="1685686"/>
            </a:xfrm>
          </p:grpSpPr>
          <p:sp>
            <p:nvSpPr>
              <p:cNvPr id="20" name="ïśľïḑé">
                <a:extLst>
                  <a:ext uri="{FF2B5EF4-FFF2-40B4-BE49-F238E27FC236}">
                    <a16:creationId xmlns:a16="http://schemas.microsoft.com/office/drawing/2014/main" id="{63D1F01F-F6A9-4669-ADF4-FF13200C9D7D}"/>
                  </a:ext>
                </a:extLst>
              </p:cNvPr>
              <p:cNvSpPr txBox="1"/>
              <p:nvPr/>
            </p:nvSpPr>
            <p:spPr bwMode="auto">
              <a:xfrm>
                <a:off x="673099" y="1173257"/>
                <a:ext cx="4061935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 anchor="ctr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685324" fontAlgn="auto">
                  <a:spcAft>
                    <a:spcPts val="0"/>
                  </a:spcAft>
                  <a:defRPr/>
                </a:pPr>
                <a:r>
                  <a:rPr kumimoji="0" lang="zh-TW" altLang="en-US" sz="2000" b="1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自願</a:t>
                </a:r>
                <a:r>
                  <a:rPr kumimoji="0" lang="zh-TW" altLang="en-US" sz="2000" b="1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參</a:t>
                </a:r>
                <a:r>
                  <a:rPr kumimoji="0" lang="zh-TW" altLang="en-US" sz="2000" b="1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  <a:endParaRPr kumimoji="0" lang="en-US" altLang="zh-CN" sz="20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í$ľïďê">
                <a:extLst>
                  <a:ext uri="{FF2B5EF4-FFF2-40B4-BE49-F238E27FC236}">
                    <a16:creationId xmlns:a16="http://schemas.microsoft.com/office/drawing/2014/main" id="{8757991A-5BEB-4E8A-B1B0-900519C14224}"/>
                  </a:ext>
                </a:extLst>
              </p:cNvPr>
              <p:cNvSpPr/>
              <p:nvPr/>
            </p:nvSpPr>
            <p:spPr bwMode="auto">
              <a:xfrm>
                <a:off x="680604" y="1615065"/>
                <a:ext cx="4061935" cy="12438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 anchor="t" anchorCtr="0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28588" indent="-128588" defTabSz="685324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0" lang="zh-TW" altLang="en-US" sz="14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本公司提供盤中零股交易服務，證券商可自行評估效益抉擇開辦與否</a:t>
                </a:r>
              </a:p>
              <a:p>
                <a:pPr marL="128588" indent="-128588" defTabSz="685324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0" lang="zh-TW" altLang="en-US" sz="14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保留現行盤後零股交易</a:t>
                </a:r>
                <a:r>
                  <a:rPr kumimoji="0" lang="zh-TW" altLang="en-US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時段</a:t>
                </a:r>
                <a:endParaRPr kumimoji="0" lang="zh-TW" altLang="en-US" sz="14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8" name="îṧ1íḓé">
              <a:extLst>
                <a:ext uri="{FF2B5EF4-FFF2-40B4-BE49-F238E27FC236}">
                  <a16:creationId xmlns:a16="http://schemas.microsoft.com/office/drawing/2014/main" id="{22D3720D-C4C3-4267-85E0-2457BA1B16AD}"/>
                </a:ext>
              </a:extLst>
            </p:cNvPr>
            <p:cNvGrpSpPr/>
            <p:nvPr/>
          </p:nvGrpSpPr>
          <p:grpSpPr>
            <a:xfrm>
              <a:off x="671770" y="3058495"/>
              <a:ext cx="3262803" cy="1707176"/>
              <a:chOff x="671770" y="3159099"/>
              <a:chExt cx="3262803" cy="1707176"/>
            </a:xfrm>
          </p:grpSpPr>
          <p:sp>
            <p:nvSpPr>
              <p:cNvPr id="18" name="iṥļíḍê">
                <a:extLst>
                  <a:ext uri="{FF2B5EF4-FFF2-40B4-BE49-F238E27FC236}">
                    <a16:creationId xmlns:a16="http://schemas.microsoft.com/office/drawing/2014/main" id="{1815E683-2594-4EE5-825B-731E2D44A11B}"/>
                  </a:ext>
                </a:extLst>
              </p:cNvPr>
              <p:cNvSpPr txBox="1"/>
              <p:nvPr/>
            </p:nvSpPr>
            <p:spPr bwMode="auto">
              <a:xfrm>
                <a:off x="671770" y="3159099"/>
                <a:ext cx="3253968" cy="44180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 anchor="ctr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685324" fontAlgn="auto">
                  <a:spcAft>
                    <a:spcPts val="0"/>
                  </a:spcAft>
                  <a:defRPr/>
                </a:pPr>
                <a:r>
                  <a:rPr kumimoji="0" lang="zh-TW" altLang="en-US" sz="2000" b="1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延</a:t>
                </a:r>
                <a:r>
                  <a:rPr kumimoji="0" lang="zh-TW" altLang="en-US" sz="2000" b="1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後開</a:t>
                </a:r>
                <a:r>
                  <a:rPr kumimoji="0" lang="zh-TW" altLang="en-US" sz="2000" b="1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盤</a:t>
                </a:r>
                <a:endParaRPr kumimoji="0" lang="en-US" altLang="zh-CN" sz="20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9" name="íşḻíďé">
                <a:extLst>
                  <a:ext uri="{FF2B5EF4-FFF2-40B4-BE49-F238E27FC236}">
                    <a16:creationId xmlns:a16="http://schemas.microsoft.com/office/drawing/2014/main" id="{3DA76C80-6705-42BA-9F50-20CC2CBB6A3E}"/>
                  </a:ext>
                </a:extLst>
              </p:cNvPr>
              <p:cNvSpPr/>
              <p:nvPr/>
            </p:nvSpPr>
            <p:spPr bwMode="auto">
              <a:xfrm>
                <a:off x="680605" y="3559288"/>
                <a:ext cx="3253968" cy="1306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 anchor="t" anchorCtr="0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28588" indent="-128588" defTabSz="685324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zh-TW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9:00</a:t>
                </a:r>
                <a:r>
                  <a:rPr kumimoji="0" lang="zh-TW" altLang="en-US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開始收委託</a:t>
                </a:r>
                <a:endParaRPr kumimoji="0" lang="en-US" altLang="zh-CN" sz="14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128588" indent="-128588" defTabSz="685324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zh-TW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9:10</a:t>
                </a:r>
                <a:r>
                  <a:rPr kumimoji="0" lang="zh-TW" altLang="en-US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第一次撮合</a:t>
                </a:r>
                <a:endParaRPr kumimoji="0" lang="en-US" altLang="zh-TW" sz="14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128588" indent="-128588" defTabSz="685324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0" lang="zh-TW" altLang="en-US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避免影響普通交易開盤作業</a:t>
                </a:r>
                <a:endParaRPr kumimoji="0" lang="en-US" altLang="zh-CN" sz="14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9" name="îṧḻiḑé">
              <a:extLst>
                <a:ext uri="{FF2B5EF4-FFF2-40B4-BE49-F238E27FC236}">
                  <a16:creationId xmlns:a16="http://schemas.microsoft.com/office/drawing/2014/main" id="{2EB5915F-DC41-4467-BC82-68F365525B6A}"/>
                </a:ext>
              </a:extLst>
            </p:cNvPr>
            <p:cNvGrpSpPr/>
            <p:nvPr/>
          </p:nvGrpSpPr>
          <p:grpSpPr>
            <a:xfrm>
              <a:off x="671769" y="5023840"/>
              <a:ext cx="4061935" cy="1539297"/>
              <a:chOff x="671769" y="5023840"/>
              <a:chExt cx="4061935" cy="1539297"/>
            </a:xfrm>
          </p:grpSpPr>
          <p:sp>
            <p:nvSpPr>
              <p:cNvPr id="16" name="i$ļiďè">
                <a:extLst>
                  <a:ext uri="{FF2B5EF4-FFF2-40B4-BE49-F238E27FC236}">
                    <a16:creationId xmlns:a16="http://schemas.microsoft.com/office/drawing/2014/main" id="{AEC13E7C-A15D-4A9F-AA76-F12A90BAC5F7}"/>
                  </a:ext>
                </a:extLst>
              </p:cNvPr>
              <p:cNvSpPr txBox="1"/>
              <p:nvPr/>
            </p:nvSpPr>
            <p:spPr bwMode="auto">
              <a:xfrm>
                <a:off x="671769" y="5023840"/>
                <a:ext cx="4061935" cy="44180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 anchor="ctr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685324" fontAlgn="auto">
                  <a:spcAft>
                    <a:spcPts val="0"/>
                  </a:spcAft>
                  <a:defRPr/>
                </a:pPr>
                <a:r>
                  <a:rPr kumimoji="0" lang="zh-TW" altLang="en-US" sz="2000" b="1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分盤</a:t>
                </a:r>
                <a:r>
                  <a:rPr kumimoji="0" lang="zh-TW" altLang="en-US" sz="2000" b="1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集合競價</a:t>
                </a:r>
                <a:endParaRPr kumimoji="0" lang="en-US" altLang="zh-CN" sz="20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îs1ide">
                <a:extLst>
                  <a:ext uri="{FF2B5EF4-FFF2-40B4-BE49-F238E27FC236}">
                    <a16:creationId xmlns:a16="http://schemas.microsoft.com/office/drawing/2014/main" id="{A519D405-EF22-414C-B330-808D8AB8CD82}"/>
                  </a:ext>
                </a:extLst>
              </p:cNvPr>
              <p:cNvSpPr/>
              <p:nvPr/>
            </p:nvSpPr>
            <p:spPr bwMode="auto">
              <a:xfrm>
                <a:off x="671769" y="5410005"/>
                <a:ext cx="4061935" cy="1153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 anchor="t" anchorCtr="0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28588" indent="-128588" defTabSz="685324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0" lang="zh-TW" altLang="en-US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撮合時間間隔為</a:t>
                </a:r>
                <a:r>
                  <a:rPr kumimoji="0" lang="en-US" altLang="zh-TW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r>
                  <a:rPr kumimoji="0" lang="zh-TW" altLang="en-US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分鐘</a:t>
                </a:r>
                <a:endParaRPr kumimoji="0" lang="en-US" altLang="zh-CN" sz="14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128588" indent="-128588" defTabSz="685324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0" lang="zh-TW" altLang="en-US" sz="14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避</a:t>
                </a:r>
                <a:r>
                  <a:rPr kumimoji="0" lang="zh-TW" altLang="en-US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免與大盤混淆，提供</a:t>
                </a:r>
                <a:r>
                  <a:rPr kumimoji="0" lang="zh-TW" altLang="en-US" sz="14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較充裕時間予投資人取消、修改委託</a:t>
                </a:r>
              </a:p>
              <a:p>
                <a:pPr defTabSz="685324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altLang="zh-CN" sz="14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0" name="îşľîḋè">
              <a:extLst>
                <a:ext uri="{FF2B5EF4-FFF2-40B4-BE49-F238E27FC236}">
                  <a16:creationId xmlns:a16="http://schemas.microsoft.com/office/drawing/2014/main" id="{23887A24-A876-48B1-AAF1-C5C172C29F31}"/>
                </a:ext>
              </a:extLst>
            </p:cNvPr>
            <p:cNvGrpSpPr/>
            <p:nvPr/>
          </p:nvGrpSpPr>
          <p:grpSpPr>
            <a:xfrm>
              <a:off x="7402433" y="1919800"/>
              <a:ext cx="4261170" cy="1696239"/>
              <a:chOff x="616979" y="997989"/>
              <a:chExt cx="4261170" cy="1696239"/>
            </a:xfrm>
          </p:grpSpPr>
          <p:sp>
            <p:nvSpPr>
              <p:cNvPr id="14" name="îṧļîḓê">
                <a:extLst>
                  <a:ext uri="{FF2B5EF4-FFF2-40B4-BE49-F238E27FC236}">
                    <a16:creationId xmlns:a16="http://schemas.microsoft.com/office/drawing/2014/main" id="{8D5452CF-5917-49F8-9DBB-2B9BEEDE61C0}"/>
                  </a:ext>
                </a:extLst>
              </p:cNvPr>
              <p:cNvSpPr txBox="1"/>
              <p:nvPr/>
            </p:nvSpPr>
            <p:spPr bwMode="auto">
              <a:xfrm>
                <a:off x="616979" y="997989"/>
                <a:ext cx="4061935" cy="441804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 anchor="ctr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defTabSz="685324" fontAlgn="auto">
                  <a:spcAft>
                    <a:spcPts val="0"/>
                  </a:spcAft>
                  <a:defRPr/>
                </a:pPr>
                <a:r>
                  <a:rPr kumimoji="0" lang="zh-TW" altLang="en-US" sz="2000" b="1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收盤清</a:t>
                </a:r>
                <a:r>
                  <a:rPr kumimoji="0" lang="zh-TW" altLang="en-US" sz="2000" b="1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盤</a:t>
                </a:r>
                <a:endParaRPr kumimoji="0" lang="en-US" altLang="zh-CN" sz="20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5" name="ïŝlïḍê">
                <a:extLst>
                  <a:ext uri="{FF2B5EF4-FFF2-40B4-BE49-F238E27FC236}">
                    <a16:creationId xmlns:a16="http://schemas.microsoft.com/office/drawing/2014/main" id="{CEE541C6-A512-433C-89AF-BFED8BD04B26}"/>
                  </a:ext>
                </a:extLst>
              </p:cNvPr>
              <p:cNvSpPr/>
              <p:nvPr/>
            </p:nvSpPr>
            <p:spPr bwMode="auto">
              <a:xfrm>
                <a:off x="1115680" y="1425209"/>
                <a:ext cx="3762469" cy="12690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 anchor="t" anchorCtr="0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28588" indent="-128588" defTabSz="685324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0" lang="zh-TW" altLang="en-US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盤</a:t>
                </a:r>
                <a:r>
                  <a:rPr kumimoji="0" lang="zh-TW" altLang="en-US" sz="14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中零股交易之</a:t>
                </a:r>
                <a:r>
                  <a:rPr kumimoji="0" lang="zh-TW" altLang="en-US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委託，限盤中零股交易</a:t>
                </a:r>
                <a:r>
                  <a:rPr kumimoji="0" lang="zh-TW" altLang="en-US" sz="14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時段</a:t>
                </a:r>
                <a:r>
                  <a:rPr kumimoji="0" lang="en-US" altLang="zh-TW" sz="14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(9:00</a:t>
                </a:r>
                <a:r>
                  <a:rPr kumimoji="0" lang="zh-TW" altLang="en-US" sz="14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至</a:t>
                </a:r>
                <a:r>
                  <a:rPr kumimoji="0" lang="en-US" altLang="zh-TW" sz="14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13:30)</a:t>
                </a:r>
                <a:r>
                  <a:rPr kumimoji="0" lang="zh-TW" altLang="en-US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有效，</a:t>
                </a:r>
                <a:r>
                  <a:rPr kumimoji="0" lang="zh-TW" altLang="en-US" sz="1400" u="sng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未</a:t>
                </a:r>
                <a:r>
                  <a:rPr kumimoji="0" lang="zh-TW" altLang="en-US" sz="1400" u="sng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成交委託不保留</a:t>
                </a:r>
                <a:r>
                  <a:rPr kumimoji="0" lang="zh-TW" altLang="en-US" sz="14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至盤後零股</a:t>
                </a:r>
                <a:r>
                  <a:rPr kumimoji="0" lang="zh-TW" altLang="en-US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交易</a:t>
                </a:r>
              </a:p>
            </p:txBody>
          </p:sp>
        </p:grpSp>
        <p:grpSp>
          <p:nvGrpSpPr>
            <p:cNvPr id="11" name="íṩļiḍè">
              <a:extLst>
                <a:ext uri="{FF2B5EF4-FFF2-40B4-BE49-F238E27FC236}">
                  <a16:creationId xmlns:a16="http://schemas.microsoft.com/office/drawing/2014/main" id="{F54DC2B3-2BE5-40A9-B0CE-6F58276877CC}"/>
                </a:ext>
              </a:extLst>
            </p:cNvPr>
            <p:cNvGrpSpPr/>
            <p:nvPr/>
          </p:nvGrpSpPr>
          <p:grpSpPr>
            <a:xfrm>
              <a:off x="7506544" y="4277603"/>
              <a:ext cx="4243136" cy="1319863"/>
              <a:chOff x="721090" y="1512172"/>
              <a:chExt cx="4243136" cy="1319863"/>
            </a:xfrm>
          </p:grpSpPr>
          <p:sp>
            <p:nvSpPr>
              <p:cNvPr id="12" name="ï$ḷïďé">
                <a:extLst>
                  <a:ext uri="{FF2B5EF4-FFF2-40B4-BE49-F238E27FC236}">
                    <a16:creationId xmlns:a16="http://schemas.microsoft.com/office/drawing/2014/main" id="{6D8CD921-5144-48DC-88D4-20393C2F74C3}"/>
                  </a:ext>
                </a:extLst>
              </p:cNvPr>
              <p:cNvSpPr txBox="1"/>
              <p:nvPr/>
            </p:nvSpPr>
            <p:spPr bwMode="auto">
              <a:xfrm>
                <a:off x="765054" y="1512172"/>
                <a:ext cx="4061935" cy="48806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defTabSz="685324" fontAlgn="auto">
                  <a:spcAft>
                    <a:spcPts val="0"/>
                  </a:spcAft>
                  <a:defRPr/>
                </a:pPr>
                <a:r>
                  <a:rPr kumimoji="0" lang="zh-TW" altLang="en-US" sz="2000" b="1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研擬實施當沖作業</a:t>
                </a:r>
                <a:endParaRPr kumimoji="0" lang="en-US" altLang="zh-CN" sz="20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3" name="íṩľïďè">
                <a:extLst>
                  <a:ext uri="{FF2B5EF4-FFF2-40B4-BE49-F238E27FC236}">
                    <a16:creationId xmlns:a16="http://schemas.microsoft.com/office/drawing/2014/main" id="{7A2A5B54-0A19-4555-B982-A837CB47359E}"/>
                  </a:ext>
                </a:extLst>
              </p:cNvPr>
              <p:cNvSpPr/>
              <p:nvPr/>
            </p:nvSpPr>
            <p:spPr bwMode="auto">
              <a:xfrm>
                <a:off x="721090" y="2000240"/>
                <a:ext cx="4243136" cy="831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 anchor="t" anchorCtr="0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28588" indent="-128588" defTabSz="685324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0" lang="zh-TW" altLang="en-US" sz="14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提供零股投資人調節管道</a:t>
                </a:r>
                <a:r>
                  <a:rPr kumimoji="0" lang="zh-TW" altLang="en-US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r>
                  <a:rPr kumimoji="0" lang="zh-TW" altLang="en-US" sz="14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當</a:t>
                </a:r>
                <a:r>
                  <a:rPr kumimoji="0" lang="zh-TW" altLang="en-US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盤</a:t>
                </a:r>
                <a:r>
                  <a:rPr kumimoji="0" lang="zh-TW" altLang="en-US" sz="14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中誤判情勢時可適時反向操作</a:t>
                </a:r>
                <a:r>
                  <a:rPr kumimoji="0" lang="zh-TW" altLang="en-US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，避免</a:t>
                </a:r>
                <a:r>
                  <a:rPr kumimoji="0" lang="zh-TW" altLang="en-US" sz="14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隔夜</a:t>
                </a:r>
                <a:r>
                  <a:rPr kumimoji="0" lang="zh-TW" altLang="en-US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風險</a:t>
                </a:r>
                <a:endParaRPr kumimoji="0" lang="en-US" altLang="zh-TW" sz="14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128588" indent="-128588" defTabSz="685324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0" lang="zh-TW" altLang="en-US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上線後適時研</a:t>
                </a:r>
                <a:r>
                  <a:rPr kumimoji="0" lang="zh-TW" altLang="en-US" sz="140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擬</a:t>
                </a:r>
                <a:r>
                  <a:rPr kumimoji="0" lang="zh-TW" altLang="en-US" sz="140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開放。</a:t>
                </a:r>
                <a:endParaRPr kumimoji="0" lang="zh-TW" altLang="en-US" sz="14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114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直角三角形 71"/>
          <p:cNvSpPr/>
          <p:nvPr/>
        </p:nvSpPr>
        <p:spPr>
          <a:xfrm flipH="1" flipV="1">
            <a:off x="7884368" y="935893"/>
            <a:ext cx="1259632" cy="1082788"/>
          </a:xfrm>
          <a:prstGeom prst="rtTriangle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TextBox 76"/>
          <p:cNvSpPr txBox="1"/>
          <p:nvPr/>
        </p:nvSpPr>
        <p:spPr>
          <a:xfrm>
            <a:off x="4340505" y="1350323"/>
            <a:ext cx="500388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避免零股過於活絡，致大盤量縮</a:t>
            </a:r>
            <a:endParaRPr lang="en-US" altLang="zh-CN" sz="26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537645" y="1842766"/>
            <a:ext cx="4412422" cy="257596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現行台股交易單位為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1000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股，門檻較高，致零股交易對散戶投資人有相當吸引力，現行規劃每日開盤競價基準以前日整股收盤價為基準，若零股交易撮合間隔時間過度縮短以求活絡，未來部分個股零股交易量高於整股，卻仍以整股收盤價作為開盤競價基準計算漲跌幅，恐產生爭議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4" name="TextBox 76"/>
          <p:cNvSpPr txBox="1"/>
          <p:nvPr/>
        </p:nvSpPr>
        <p:spPr>
          <a:xfrm>
            <a:off x="715058" y="1322435"/>
            <a:ext cx="315569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避免流動性分割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483281" y="1846566"/>
            <a:ext cx="3534483" cy="29360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股票交易成本如手續費、證交稅均以成交值百分比計算，整股與零股間實可完全互為替代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即大型交易單位似無存在必要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，不若期貨大小台指之手續費成本有所不同，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若兩者間無適當區隔，恐有流動性分割疑慮，致兩交易單位流動性均不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佳。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3275856" y="4649661"/>
            <a:ext cx="2645421" cy="1879157"/>
            <a:chOff x="3719440" y="3527921"/>
            <a:chExt cx="2610050" cy="1944763"/>
          </a:xfrm>
        </p:grpSpPr>
        <p:sp>
          <p:nvSpPr>
            <p:cNvPr id="47" name="Oval 8"/>
            <p:cNvSpPr>
              <a:spLocks noChangeArrowheads="1"/>
            </p:cNvSpPr>
            <p:nvPr/>
          </p:nvSpPr>
          <p:spPr bwMode="auto">
            <a:xfrm rot="2700000">
              <a:off x="5420630" y="3588655"/>
              <a:ext cx="969594" cy="848126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AutoShape 59"/>
            <p:cNvSpPr/>
            <p:nvPr/>
          </p:nvSpPr>
          <p:spPr bwMode="auto">
            <a:xfrm>
              <a:off x="5621181" y="3788621"/>
              <a:ext cx="428690" cy="416873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4288" tIns="14288" rIns="14288" bIns="14288" anchor="ctr"/>
            <a:lstStyle/>
            <a:p>
              <a:pPr algn="ctr" defTabSz="1714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125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6" name="Oval 7"/>
            <p:cNvSpPr>
              <a:spLocks noChangeArrowheads="1"/>
            </p:cNvSpPr>
            <p:nvPr/>
          </p:nvSpPr>
          <p:spPr bwMode="auto">
            <a:xfrm rot="2700000">
              <a:off x="3728561" y="3591625"/>
              <a:ext cx="829884" cy="848126"/>
            </a:xfrm>
            <a:prstGeom prst="rect">
              <a:avLst/>
            </a:prstGeom>
            <a:solidFill>
              <a:srgbClr val="D0CEC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3932942" y="3807025"/>
              <a:ext cx="427265" cy="417327"/>
              <a:chOff x="3191434" y="2145028"/>
              <a:chExt cx="359165" cy="359165"/>
            </a:xfrm>
            <a:solidFill>
              <a:schemeClr val="bg1"/>
            </a:solidFill>
            <a:effectLst/>
          </p:grpSpPr>
          <p:sp>
            <p:nvSpPr>
              <p:cNvPr id="57" name="AutoShape 123"/>
              <p:cNvSpPr/>
              <p:nvPr/>
            </p:nvSpPr>
            <p:spPr bwMode="auto">
              <a:xfrm>
                <a:off x="3191434" y="2145028"/>
                <a:ext cx="359165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sz="1125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58" name="AutoShape 124"/>
              <p:cNvSpPr/>
              <p:nvPr/>
            </p:nvSpPr>
            <p:spPr bwMode="auto">
              <a:xfrm>
                <a:off x="3292736" y="2245717"/>
                <a:ext cx="157173" cy="15717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sz="1125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59" name="AutoShape 125"/>
              <p:cNvSpPr/>
              <p:nvPr/>
            </p:nvSpPr>
            <p:spPr bwMode="auto">
              <a:xfrm>
                <a:off x="3325891" y="2279484"/>
                <a:ext cx="90253" cy="90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sz="1125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4273784" y="4184206"/>
              <a:ext cx="1381149" cy="1288478"/>
              <a:chOff x="5178026" y="2819940"/>
              <a:chExt cx="1737892" cy="1659901"/>
            </a:xfrm>
          </p:grpSpPr>
          <p:sp>
            <p:nvSpPr>
              <p:cNvPr id="68" name="Oval 7"/>
              <p:cNvSpPr>
                <a:spLocks noChangeArrowheads="1"/>
              </p:cNvSpPr>
              <p:nvPr/>
            </p:nvSpPr>
            <p:spPr bwMode="auto">
              <a:xfrm rot="2700000">
                <a:off x="5251057" y="2823809"/>
                <a:ext cx="1659901" cy="1652164"/>
              </a:xfrm>
              <a:prstGeom prst="rect">
                <a:avLst/>
              </a:prstGeom>
              <a:solidFill>
                <a:srgbClr val="43536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TextBox 76"/>
              <p:cNvSpPr txBox="1"/>
              <p:nvPr/>
            </p:nvSpPr>
            <p:spPr>
              <a:xfrm>
                <a:off x="5178026" y="2930647"/>
                <a:ext cx="1737892" cy="1013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2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r>
                  <a:rPr lang="zh-TW" altLang="en-US" sz="2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分鐘</a:t>
                </a:r>
                <a:endParaRPr lang="en-US" altLang="zh-TW" sz="2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2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撮合</a:t>
                </a:r>
                <a:r>
                  <a:rPr lang="zh-TW" altLang="en-US" sz="2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間隔</a:t>
                </a:r>
                <a:endParaRPr lang="zh-CN" altLang="en-US" sz="2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8" name="群組 7"/>
          <p:cNvGrpSpPr/>
          <p:nvPr/>
        </p:nvGrpSpPr>
        <p:grpSpPr>
          <a:xfrm>
            <a:off x="0" y="5589240"/>
            <a:ext cx="1331640" cy="1268760"/>
            <a:chOff x="0" y="4338496"/>
            <a:chExt cx="1662254" cy="1662254"/>
          </a:xfrm>
        </p:grpSpPr>
        <p:sp>
          <p:nvSpPr>
            <p:cNvPr id="70" name="任意多边形 69"/>
            <p:cNvSpPr/>
            <p:nvPr/>
          </p:nvSpPr>
          <p:spPr>
            <a:xfrm>
              <a:off x="0" y="4338496"/>
              <a:ext cx="1662254" cy="1662254"/>
            </a:xfrm>
            <a:custGeom>
              <a:avLst/>
              <a:gdLst>
                <a:gd name="connsiteX0" fmla="*/ 0 w 2946527"/>
                <a:gd name="connsiteY0" fmla="*/ 0 h 2946527"/>
                <a:gd name="connsiteX1" fmla="*/ 0 w 2946527"/>
                <a:gd name="connsiteY1" fmla="*/ 821885 h 2946527"/>
                <a:gd name="connsiteX2" fmla="*/ 2124642 w 2946527"/>
                <a:gd name="connsiteY2" fmla="*/ 2946527 h 2946527"/>
                <a:gd name="connsiteX3" fmla="*/ 2946527 w 2946527"/>
                <a:gd name="connsiteY3" fmla="*/ 2946527 h 2946527"/>
                <a:gd name="connsiteX4" fmla="*/ 0 w 2946527"/>
                <a:gd name="connsiteY4" fmla="*/ 0 h 2946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527" h="2946527">
                  <a:moveTo>
                    <a:pt x="0" y="0"/>
                  </a:moveTo>
                  <a:lnTo>
                    <a:pt x="0" y="821885"/>
                  </a:lnTo>
                  <a:lnTo>
                    <a:pt x="2124642" y="2946527"/>
                  </a:lnTo>
                  <a:lnTo>
                    <a:pt x="2946527" y="29465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直角三角形 72"/>
            <p:cNvSpPr/>
            <p:nvPr/>
          </p:nvSpPr>
          <p:spPr>
            <a:xfrm>
              <a:off x="0" y="4983874"/>
              <a:ext cx="1016876" cy="1016876"/>
            </a:xfrm>
            <a:prstGeom prst="rtTriangle">
              <a:avLst/>
            </a:prstGeom>
            <a:solidFill>
              <a:srgbClr val="4353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標題 39"/>
          <p:cNvSpPr>
            <a:spLocks noGrp="1"/>
          </p:cNvSpPr>
          <p:nvPr>
            <p:ph type="title"/>
          </p:nvPr>
        </p:nvSpPr>
        <p:spPr>
          <a:xfrm>
            <a:off x="1241793" y="117215"/>
            <a:ext cx="5904656" cy="818927"/>
          </a:xfrm>
        </p:spPr>
        <p:txBody>
          <a:bodyPr/>
          <a:lstStyle/>
          <a:p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03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特色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669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99212054-efdc-4e35-812d-7ad214c0544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d705346-32c3-45e0-bd04-00c4efb274e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b724148-1469-474b-af26-c2bcadae53f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d7a9c8e-24fb-46fd-8bfb-5697e463b308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11569</TotalTime>
  <Words>1470</Words>
  <Application>Microsoft Office PowerPoint</Application>
  <PresentationFormat>如螢幕大小 (4:3)</PresentationFormat>
  <Paragraphs>279</Paragraphs>
  <Slides>17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31" baseType="lpstr">
      <vt:lpstr>Gill Sans</vt:lpstr>
      <vt:lpstr>Lantinghei SC Demibold</vt:lpstr>
      <vt:lpstr>微软雅黑</vt:lpstr>
      <vt:lpstr>Open Sans</vt:lpstr>
      <vt:lpstr>Open Sans Light</vt:lpstr>
      <vt:lpstr>宋体</vt:lpstr>
      <vt:lpstr>时尚中黑简体</vt:lpstr>
      <vt:lpstr>微軟正黑體</vt:lpstr>
      <vt:lpstr>新細明體</vt:lpstr>
      <vt:lpstr>Arial</vt:lpstr>
      <vt:lpstr>Calibri</vt:lpstr>
      <vt:lpstr>Impact</vt:lpstr>
      <vt:lpstr>Segoe UI</vt:lpstr>
      <vt:lpstr>Office 佈景主題</vt:lpstr>
      <vt:lpstr>盤中零股交易 制度介紹</vt:lpstr>
      <vt:lpstr>PowerPoint 簡報</vt:lpstr>
      <vt:lpstr>PowerPoint 簡報</vt:lpstr>
      <vt:lpstr>PowerPoint 簡報</vt:lpstr>
      <vt:lpstr>降低門檻 長期參與</vt:lpstr>
      <vt:lpstr>增加零股交易時段</vt:lpstr>
      <vt:lpstr>02 效益(續)</vt:lpstr>
      <vt:lpstr>03 特色</vt:lpstr>
      <vt:lpstr>03 特色(續)</vt:lpstr>
      <vt:lpstr>04 交易制度比較-差異</vt:lpstr>
      <vt:lpstr>04 交易制度比較-差異(續)</vt:lpstr>
      <vt:lpstr>PowerPoint 簡報</vt:lpstr>
      <vt:lpstr>05 開辦注意事項</vt:lpstr>
      <vt:lpstr>05 開辦注意事項(續)</vt:lpstr>
      <vt:lpstr>06 提醒注意事項</vt:lpstr>
      <vt:lpstr>PowerPoint 簡報</vt:lpstr>
      <vt:lpstr>感謝您!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劉貞佑</cp:lastModifiedBy>
  <cp:revision>769</cp:revision>
  <cp:lastPrinted>2020-07-28T03:55:07Z</cp:lastPrinted>
  <dcterms:created xsi:type="dcterms:W3CDTF">2013-06-26T09:28:02Z</dcterms:created>
  <dcterms:modified xsi:type="dcterms:W3CDTF">2020-07-28T06:53:44Z</dcterms:modified>
</cp:coreProperties>
</file>